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7556500" cy="10680700"/>
  <p:notesSz cx="6797675" cy="9926638"/>
  <p:embeddedFontLst>
    <p:embeddedFont>
      <p:font typeface="Arial Narrow" panose="020B0606020202030204" pitchFamily="34" charset="0"/>
      <p:regular r:id="rId7"/>
      <p:bold r:id="rId8"/>
      <p:italic r:id="rId9"/>
      <p:boldItalic r:id="rId10"/>
    </p:embeddedFont>
    <p:embeddedFont>
      <p:font typeface="DDHITJ+RobotoCondensed-Bold" panose="020B0604020202020204" charset="0"/>
      <p:regular r:id="rId11"/>
    </p:embeddedFont>
    <p:embeddedFont>
      <p:font typeface="EHABHL+MuseoSans-300" panose="020B0604020202020204"/>
      <p:regular r:id="rId12"/>
    </p:embeddedFont>
    <p:embeddedFont>
      <p:font typeface="Gill Sans MT" panose="020B0502020104020203" pitchFamily="34" charset="0"/>
      <p:regular r:id="rId13"/>
      <p:bold r:id="rId14"/>
      <p:italic r:id="rId15"/>
      <p:boldItalic r:id="rId16"/>
    </p:embeddedFont>
    <p:embeddedFont>
      <p:font typeface="KMWLTL+MuseoSansCond-900" panose="020B0604020202020204"/>
      <p:regular r:id="rId17"/>
    </p:embeddedFont>
    <p:embeddedFont>
      <p:font typeface="KWJCLU+MuseoSans-900" panose="020B0604020202020204"/>
      <p:regular r:id="rId18"/>
    </p:embeddedFont>
    <p:embeddedFont>
      <p:font typeface="LHWBPW+MuseoSansCond-100" panose="020B0604020202020204"/>
      <p:regular r:id="rId19"/>
    </p:embeddedFont>
    <p:embeddedFont>
      <p:font typeface="Lucida Sans" panose="020B0602030504020204" pitchFamily="34" charset="0"/>
      <p:regular r:id="rId20"/>
      <p:bold r:id="rId21"/>
      <p:italic r:id="rId22"/>
      <p:boldItalic r:id="rId23"/>
    </p:embeddedFont>
    <p:embeddedFont>
      <p:font typeface="OFMNJV+MuseoSans-500" panose="020B0604020202020204"/>
      <p:regular r:id="rId24"/>
    </p:embeddedFont>
    <p:embeddedFont>
      <p:font typeface="Segoe UI" panose="020B0502040204020203" pitchFamily="34" charset="0"/>
      <p:regular r:id="rId25"/>
      <p:bold r:id="rId26"/>
      <p:italic r:id="rId27"/>
      <p:boldItalic r:id="rId28"/>
    </p:embeddedFont>
    <p:embeddedFont>
      <p:font typeface="Segoe UI Semibold" panose="020B0702040204020203" pitchFamily="34" charset="0"/>
      <p:bold r:id="rId29"/>
      <p:boldItalic r:id="rId30"/>
    </p:embeddedFont>
    <p:embeddedFont>
      <p:font typeface="TKKLFR+MuseoSans-100" panose="020B0604020202020204"/>
      <p:regular r:id="rId31"/>
    </p:embeddedFont>
    <p:embeddedFont>
      <p:font typeface="WOOWBT+MuseoSans-700" panose="020B0604020202020204"/>
      <p:regular r:id="rId32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374B"/>
    <a:srgbClr val="FED5B9"/>
    <a:srgbClr val="FF8E0D"/>
    <a:srgbClr val="FFFFFF"/>
    <a:srgbClr val="32374A"/>
    <a:srgbClr val="33384C"/>
    <a:srgbClr val="535660"/>
    <a:srgbClr val="D8D8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2877" autoAdjust="0"/>
  </p:normalViewPr>
  <p:slideViewPr>
    <p:cSldViewPr>
      <p:cViewPr>
        <p:scale>
          <a:sx n="66" d="100"/>
          <a:sy n="66" d="100"/>
        </p:scale>
        <p:origin x="3186" y="54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7.fntdata"/><Relationship Id="rId18" Type="http://schemas.openxmlformats.org/officeDocument/2006/relationships/font" Target="fonts/font12.fntdata"/><Relationship Id="rId26" Type="http://schemas.openxmlformats.org/officeDocument/2006/relationships/font" Target="fonts/font20.fntdata"/><Relationship Id="rId3" Type="http://schemas.openxmlformats.org/officeDocument/2006/relationships/slide" Target="slides/slide2.xml"/><Relationship Id="rId21" Type="http://schemas.openxmlformats.org/officeDocument/2006/relationships/font" Target="fonts/font15.fntdata"/><Relationship Id="rId34" Type="http://schemas.openxmlformats.org/officeDocument/2006/relationships/viewProps" Target="viewProps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font" Target="fonts/font11.fntdata"/><Relationship Id="rId25" Type="http://schemas.openxmlformats.org/officeDocument/2006/relationships/font" Target="fonts/font19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0.fntdata"/><Relationship Id="rId20" Type="http://schemas.openxmlformats.org/officeDocument/2006/relationships/font" Target="fonts/font14.fntdata"/><Relationship Id="rId29" Type="http://schemas.openxmlformats.org/officeDocument/2006/relationships/font" Target="fonts/font23.fntdata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24" Type="http://schemas.openxmlformats.org/officeDocument/2006/relationships/font" Target="fonts/font18.fntdata"/><Relationship Id="rId32" Type="http://schemas.openxmlformats.org/officeDocument/2006/relationships/font" Target="fonts/font26.fntdata"/><Relationship Id="rId5" Type="http://schemas.openxmlformats.org/officeDocument/2006/relationships/slide" Target="slides/slide4.xml"/><Relationship Id="rId15" Type="http://schemas.openxmlformats.org/officeDocument/2006/relationships/font" Target="fonts/font9.fntdata"/><Relationship Id="rId23" Type="http://schemas.openxmlformats.org/officeDocument/2006/relationships/font" Target="fonts/font17.fntdata"/><Relationship Id="rId28" Type="http://schemas.openxmlformats.org/officeDocument/2006/relationships/font" Target="fonts/font22.fntdata"/><Relationship Id="rId36" Type="http://schemas.openxmlformats.org/officeDocument/2006/relationships/tableStyles" Target="tableStyles.xml"/><Relationship Id="rId10" Type="http://schemas.openxmlformats.org/officeDocument/2006/relationships/font" Target="fonts/font4.fntdata"/><Relationship Id="rId19" Type="http://schemas.openxmlformats.org/officeDocument/2006/relationships/font" Target="fonts/font13.fntdata"/><Relationship Id="rId31" Type="http://schemas.openxmlformats.org/officeDocument/2006/relationships/font" Target="fonts/font25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Relationship Id="rId22" Type="http://schemas.openxmlformats.org/officeDocument/2006/relationships/font" Target="fonts/font16.fntdata"/><Relationship Id="rId27" Type="http://schemas.openxmlformats.org/officeDocument/2006/relationships/font" Target="fonts/font21.fntdata"/><Relationship Id="rId30" Type="http://schemas.openxmlformats.org/officeDocument/2006/relationships/font" Target="fonts/font24.fntdata"/><Relationship Id="rId35" Type="http://schemas.openxmlformats.org/officeDocument/2006/relationships/theme" Target="theme/theme1.xml"/><Relationship Id="rId8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136" cy="497218"/>
          </a:xfrm>
          <a:prstGeom prst="rect">
            <a:avLst/>
          </a:prstGeom>
        </p:spPr>
        <p:txBody>
          <a:bodyPr vert="horz" lIns="83850" tIns="41925" rIns="83850" bIns="41925" rtlCol="0"/>
          <a:lstStyle>
            <a:lvl1pPr algn="l">
              <a:defRPr sz="11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50112" y="0"/>
            <a:ext cx="2946136" cy="497218"/>
          </a:xfrm>
          <a:prstGeom prst="rect">
            <a:avLst/>
          </a:prstGeom>
        </p:spPr>
        <p:txBody>
          <a:bodyPr vert="horz" lIns="83850" tIns="41925" rIns="83850" bIns="41925" rtlCol="0"/>
          <a:lstStyle>
            <a:lvl1pPr algn="r">
              <a:defRPr sz="1100"/>
            </a:lvl1pPr>
          </a:lstStyle>
          <a:p>
            <a:fld id="{FE39880D-0C8E-4C7B-B147-99BAAFBD3790}" type="datetimeFigureOut">
              <a:rPr lang="pt-BR" smtClean="0"/>
              <a:t>12/08/2026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214563" y="1241425"/>
            <a:ext cx="23685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3850" tIns="41925" rIns="83850" bIns="41925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768" y="4777416"/>
            <a:ext cx="5438140" cy="3908393"/>
          </a:xfrm>
          <a:prstGeom prst="rect">
            <a:avLst/>
          </a:prstGeom>
        </p:spPr>
        <p:txBody>
          <a:bodyPr vert="horz" lIns="83850" tIns="41925" rIns="83850" bIns="41925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9422"/>
            <a:ext cx="2946136" cy="497217"/>
          </a:xfrm>
          <a:prstGeom prst="rect">
            <a:avLst/>
          </a:prstGeom>
        </p:spPr>
        <p:txBody>
          <a:bodyPr vert="horz" lIns="83850" tIns="41925" rIns="83850" bIns="41925" rtlCol="0" anchor="b"/>
          <a:lstStyle>
            <a:lvl1pPr algn="l">
              <a:defRPr sz="11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50112" y="9429422"/>
            <a:ext cx="2946136" cy="497217"/>
          </a:xfrm>
          <a:prstGeom prst="rect">
            <a:avLst/>
          </a:prstGeom>
        </p:spPr>
        <p:txBody>
          <a:bodyPr vert="horz" lIns="83850" tIns="41925" rIns="83850" bIns="41925" rtlCol="0" anchor="b"/>
          <a:lstStyle>
            <a:lvl1pPr algn="r">
              <a:defRPr sz="1100"/>
            </a:lvl1pPr>
          </a:lstStyle>
          <a:p>
            <a:fld id="{6050B50E-5F0B-4F05-B97F-CAA369569C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73424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50B50E-5F0B-4F05-B97F-CAA369569C5B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19335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50B50E-5F0B-4F05-B97F-CAA369569C5B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20136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50B50E-5F0B-4F05-B97F-CAA369569C5B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0919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8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image" Target="../media/image9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9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10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4.png"/><Relationship Id="rId7" Type="http://schemas.openxmlformats.org/officeDocument/2006/relationships/hyperlink" Target="https://educacaofinanceira.fipecq.org.br/" TargetMode="External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17.png"/><Relationship Id="rId5" Type="http://schemas.openxmlformats.org/officeDocument/2006/relationships/image" Target="../media/image9.png"/><Relationship Id="rId10" Type="http://schemas.openxmlformats.org/officeDocument/2006/relationships/image" Target="../media/image6.png"/><Relationship Id="rId4" Type="http://schemas.openxmlformats.org/officeDocument/2006/relationships/image" Target="../media/image8.png"/><Relationship Id="rId9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785732" y="798306"/>
            <a:ext cx="3149971" cy="8297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233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5750" spc="-191" noProof="0" dirty="0">
                <a:solidFill>
                  <a:srgbClr val="FFFEFE"/>
                </a:solidFill>
                <a:latin typeface="LHWBPW+MuseoSansCond-100"/>
                <a:cs typeface="LHWBPW+MuseoSansCond-100"/>
              </a:rPr>
              <a:t>Informativo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85732" y="1390419"/>
            <a:ext cx="1387967" cy="9308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029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6200" spc="-184" noProof="0" dirty="0">
                <a:solidFill>
                  <a:srgbClr val="FF8F0D"/>
                </a:solidFill>
                <a:latin typeface="KMWLTL+MuseoSansCond-900"/>
                <a:cs typeface="KMWLTL+MuseoSansCond-900"/>
              </a:rPr>
              <a:t>PPC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3478297" y="10343512"/>
            <a:ext cx="913407" cy="1774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7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000" noProof="0" dirty="0">
                <a:solidFill>
                  <a:srgbClr val="FFFEFE"/>
                </a:solidFill>
                <a:latin typeface="OFMNJV+MuseoSans-500"/>
                <a:cs typeface="OFMNJV+MuseoSans-500"/>
              </a:rPr>
              <a:t>ﬁpecq.org.br</a:t>
            </a: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31CB2B16-5CED-2868-534C-7E6AE32A28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7212967" cy="3645412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1B704847-7F90-8AB7-8638-3FC7A816D3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6836" y="256466"/>
            <a:ext cx="1872208" cy="335420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F09C94DD-539D-78CB-7DBB-8A35D4E8A9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1716" y="17754"/>
            <a:ext cx="344784" cy="704948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D0D8FA7A-69F0-F850-C935-CB20ECE14C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257" y="10212912"/>
            <a:ext cx="1066949" cy="428685"/>
          </a:xfrm>
          <a:prstGeom prst="rect">
            <a:avLst/>
          </a:prstGeom>
        </p:spPr>
      </p:pic>
      <p:sp>
        <p:nvSpPr>
          <p:cNvPr id="15" name="object 5">
            <a:extLst>
              <a:ext uri="{FF2B5EF4-FFF2-40B4-BE49-F238E27FC236}">
                <a16:creationId xmlns:a16="http://schemas.microsoft.com/office/drawing/2014/main" id="{FD2DA5AE-FA9B-2AD8-98E3-F7E58357CADB}"/>
              </a:ext>
            </a:extLst>
          </p:cNvPr>
          <p:cNvSpPr/>
          <p:nvPr/>
        </p:nvSpPr>
        <p:spPr>
          <a:xfrm>
            <a:off x="252258" y="4018512"/>
            <a:ext cx="7051986" cy="102030"/>
          </a:xfrm>
          <a:custGeom>
            <a:avLst/>
            <a:gdLst/>
            <a:ahLst/>
            <a:cxnLst/>
            <a:rect l="l" t="t" r="r" b="b"/>
            <a:pathLst>
              <a:path w="6840220">
                <a:moveTo>
                  <a:pt x="0" y="0"/>
                </a:moveTo>
                <a:lnTo>
                  <a:pt x="6840004" y="0"/>
                </a:lnTo>
              </a:path>
            </a:pathLst>
          </a:custGeom>
          <a:ln w="19304">
            <a:solidFill>
              <a:srgbClr val="FF8F0D"/>
            </a:solidFill>
          </a:ln>
        </p:spPr>
        <p:txBody>
          <a:bodyPr wrap="square" lIns="0" tIns="0" rIns="0" bIns="0" rtlCol="0"/>
          <a:lstStyle/>
          <a:p>
            <a:endParaRPr lang="pt-BR" noProof="0" dirty="0"/>
          </a:p>
        </p:txBody>
      </p:sp>
      <p:sp>
        <p:nvSpPr>
          <p:cNvPr id="17" name="object 6">
            <a:extLst>
              <a:ext uri="{FF2B5EF4-FFF2-40B4-BE49-F238E27FC236}">
                <a16:creationId xmlns:a16="http://schemas.microsoft.com/office/drawing/2014/main" id="{0DA6EA0C-087A-0120-9EE0-ABDB887A7D87}"/>
              </a:ext>
            </a:extLst>
          </p:cNvPr>
          <p:cNvSpPr txBox="1"/>
          <p:nvPr/>
        </p:nvSpPr>
        <p:spPr>
          <a:xfrm>
            <a:off x="301823" y="3743846"/>
            <a:ext cx="31832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BR" sz="1500" spc="-90" noProof="0" dirty="0">
                <a:solidFill>
                  <a:srgbClr val="33384C"/>
                </a:solidFill>
                <a:latin typeface="Arial MT"/>
                <a:cs typeface="Arial MT"/>
              </a:rPr>
              <a:t>CENÁRIO</a:t>
            </a:r>
            <a:r>
              <a:rPr lang="pt-BR" sz="1500" spc="20" noProof="0" dirty="0">
                <a:solidFill>
                  <a:srgbClr val="33384C"/>
                </a:solidFill>
                <a:latin typeface="Arial MT"/>
                <a:cs typeface="Arial MT"/>
              </a:rPr>
              <a:t> </a:t>
            </a:r>
            <a:r>
              <a:rPr lang="pt-BR" sz="1500" spc="-35" noProof="0" dirty="0">
                <a:solidFill>
                  <a:srgbClr val="33384C"/>
                </a:solidFill>
                <a:latin typeface="Arial MT"/>
                <a:cs typeface="Arial MT"/>
              </a:rPr>
              <a:t>ECONÔMICO-</a:t>
            </a:r>
            <a:r>
              <a:rPr lang="pt-BR" sz="1500" spc="-60" noProof="0" dirty="0">
                <a:solidFill>
                  <a:srgbClr val="33384C"/>
                </a:solidFill>
                <a:latin typeface="Arial MT"/>
                <a:cs typeface="Arial MT"/>
              </a:rPr>
              <a:t>FINANCEIRO</a:t>
            </a:r>
            <a:endParaRPr lang="pt-BR" sz="1500" noProof="0" dirty="0">
              <a:latin typeface="Arial MT"/>
              <a:cs typeface="Arial MT"/>
            </a:endParaRPr>
          </a:p>
        </p:txBody>
      </p:sp>
      <p:sp>
        <p:nvSpPr>
          <p:cNvPr id="14" name="object 25">
            <a:extLst>
              <a:ext uri="{FF2B5EF4-FFF2-40B4-BE49-F238E27FC236}">
                <a16:creationId xmlns:a16="http://schemas.microsoft.com/office/drawing/2014/main" id="{7EA99E08-8391-6C64-1AAB-9EC4D08FB397}"/>
              </a:ext>
            </a:extLst>
          </p:cNvPr>
          <p:cNvSpPr/>
          <p:nvPr/>
        </p:nvSpPr>
        <p:spPr>
          <a:xfrm>
            <a:off x="-8502" y="10122244"/>
            <a:ext cx="7556500" cy="54070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lang="pt-BR" noProof="0" dirty="0"/>
          </a:p>
        </p:txBody>
      </p:sp>
      <p:sp>
        <p:nvSpPr>
          <p:cNvPr id="13" name="object 13"/>
          <p:cNvSpPr txBox="1"/>
          <p:nvPr/>
        </p:nvSpPr>
        <p:spPr>
          <a:xfrm>
            <a:off x="7071534" y="10311677"/>
            <a:ext cx="214766" cy="1860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5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950" noProof="0" dirty="0">
                <a:solidFill>
                  <a:srgbClr val="000000"/>
                </a:solidFill>
                <a:latin typeface="DDHITJ+RobotoCondensed-Bold"/>
                <a:cs typeface="DDHITJ+RobotoCondensed-Bold"/>
              </a:rPr>
              <a:t>1</a:t>
            </a:r>
          </a:p>
        </p:txBody>
      </p:sp>
      <p:pic>
        <p:nvPicPr>
          <p:cNvPr id="27" name="Imagem 26">
            <a:extLst>
              <a:ext uri="{FF2B5EF4-FFF2-40B4-BE49-F238E27FC236}">
                <a16:creationId xmlns:a16="http://schemas.microsoft.com/office/drawing/2014/main" id="{43A11515-5FFA-C2FF-813B-9C574FF663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373" y="10122244"/>
            <a:ext cx="1066949" cy="428685"/>
          </a:xfrm>
          <a:prstGeom prst="rect">
            <a:avLst/>
          </a:prstGeom>
        </p:spPr>
      </p:pic>
      <p:pic>
        <p:nvPicPr>
          <p:cNvPr id="19" name="Imagem 18" descr="Logotipo&#10;&#10;O conteúdo gerado por IA pode estar incorreto.">
            <a:extLst>
              <a:ext uri="{FF2B5EF4-FFF2-40B4-BE49-F238E27FC236}">
                <a16:creationId xmlns:a16="http://schemas.microsoft.com/office/drawing/2014/main" id="{2FB890B8-0C52-F43B-FB42-4B8A77EE7C8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15" y="10128725"/>
            <a:ext cx="1367445" cy="55197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096170" y="261615"/>
            <a:ext cx="1744210" cy="243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12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600" b="1" spc="-74" dirty="0">
                <a:solidFill>
                  <a:srgbClr val="FFFEFE"/>
                </a:solidFill>
                <a:latin typeface="Lucida Sans" panose="020B0602030504020204" pitchFamily="34" charset="0"/>
                <a:cs typeface="WOOWBT+MuseoSans-700"/>
              </a:rPr>
              <a:t>JUNHO</a:t>
            </a:r>
            <a:r>
              <a:rPr lang="pt-BR" sz="1600" b="1" spc="-74" noProof="0" dirty="0">
                <a:solidFill>
                  <a:srgbClr val="FFFEFE"/>
                </a:solidFill>
                <a:latin typeface="Lucida Sans" panose="020B0602030504020204" pitchFamily="34" charset="0"/>
                <a:cs typeface="WOOWBT+MuseoSans-700"/>
              </a:rPr>
              <a:t>/2026</a:t>
            </a:r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F96EEC7C-1C2C-8FD9-7B55-98815A787497}"/>
              </a:ext>
            </a:extLst>
          </p:cNvPr>
          <p:cNvSpPr/>
          <p:nvPr/>
        </p:nvSpPr>
        <p:spPr>
          <a:xfrm>
            <a:off x="252258" y="4018512"/>
            <a:ext cx="7051986" cy="102030"/>
          </a:xfrm>
          <a:custGeom>
            <a:avLst/>
            <a:gdLst/>
            <a:ahLst/>
            <a:cxnLst/>
            <a:rect l="l" t="t" r="r" b="b"/>
            <a:pathLst>
              <a:path w="6840220">
                <a:moveTo>
                  <a:pt x="0" y="0"/>
                </a:moveTo>
                <a:lnTo>
                  <a:pt x="6840004" y="0"/>
                </a:lnTo>
              </a:path>
            </a:pathLst>
          </a:custGeom>
          <a:ln w="19304">
            <a:solidFill>
              <a:srgbClr val="FF8F0D"/>
            </a:solidFill>
          </a:ln>
        </p:spPr>
        <p:txBody>
          <a:bodyPr wrap="square" lIns="0" tIns="0" rIns="0" bIns="0" rtlCol="0"/>
          <a:lstStyle/>
          <a:p>
            <a:endParaRPr lang="pt-BR" noProof="0" dirty="0"/>
          </a:p>
        </p:txBody>
      </p:sp>
      <p:pic>
        <p:nvPicPr>
          <p:cNvPr id="21" name="Imagem 20">
            <a:extLst>
              <a:ext uri="{FF2B5EF4-FFF2-40B4-BE49-F238E27FC236}">
                <a16:creationId xmlns:a16="http://schemas.microsoft.com/office/drawing/2014/main" id="{223CC3F8-8C55-0366-895D-D7C78D0F37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4213" y="4190968"/>
            <a:ext cx="7167864" cy="178184"/>
          </a:xfrm>
          <a:prstGeom prst="rect">
            <a:avLst/>
          </a:prstGeom>
        </p:spPr>
      </p:pic>
      <p:sp>
        <p:nvSpPr>
          <p:cNvPr id="23" name="object 126">
            <a:extLst>
              <a:ext uri="{FF2B5EF4-FFF2-40B4-BE49-F238E27FC236}">
                <a16:creationId xmlns:a16="http://schemas.microsoft.com/office/drawing/2014/main" id="{E30E843F-1208-F0E6-E95F-048D63C38B15}"/>
              </a:ext>
            </a:extLst>
          </p:cNvPr>
          <p:cNvSpPr txBox="1">
            <a:spLocks/>
          </p:cNvSpPr>
          <p:nvPr/>
        </p:nvSpPr>
        <p:spPr>
          <a:xfrm>
            <a:off x="3642720" y="9975395"/>
            <a:ext cx="832725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0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ts val="1190"/>
              </a:lnSpc>
            </a:pPr>
            <a:r>
              <a:rPr lang="pt-BR" spc="-25" dirty="0"/>
              <a:t>fipecq.org.br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E39FD54-D7D6-9CF3-8FC5-0B1D2DFCE6DB}"/>
              </a:ext>
            </a:extLst>
          </p:cNvPr>
          <p:cNvSpPr txBox="1"/>
          <p:nvPr/>
        </p:nvSpPr>
        <p:spPr>
          <a:xfrm>
            <a:off x="56333" y="4072803"/>
            <a:ext cx="3575871" cy="1954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persistência do choque de energia decorrente do conflito no Oriente Médio consolidou-se como elemento estrutural do cenário macro global, com efeitos de segunda ordem cada vez mais visíveis sobre núcleos de inflação, expectativas e função de reação dos bancos centrais. A combinação de inflação reacelerando, atividade resiliente e, em alguns casos, expectativas de inflação em deterioração reduziu materialmente o espaço para flexibilização monetária nas principais economias e colocou no radar cenários de elevação de juros para alguns Banco Centrais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1A3EECE-F7FF-F308-6407-5AFAD29B3508}"/>
              </a:ext>
            </a:extLst>
          </p:cNvPr>
          <p:cNvSpPr txBox="1"/>
          <p:nvPr/>
        </p:nvSpPr>
        <p:spPr>
          <a:xfrm>
            <a:off x="56331" y="6102463"/>
            <a:ext cx="3575871" cy="1615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 Estados Unidos, a combinação de atividade resiliente, mercado de trabalho mais firme do que o esperado e inflação elevada reduziu a urgência por cortes e reforçou a percepção de que a convergência da inflação exigirá juros restritivos por mais tempo. Portanto, a inflação segue como principal preocupação, com PCE (</a:t>
            </a:r>
            <a:r>
              <a:rPr lang="pt-BR" sz="11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 </a:t>
            </a:r>
            <a:r>
              <a:rPr lang="pt-BR" sz="11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Consumption</a:t>
            </a:r>
            <a:r>
              <a:rPr lang="pt-BR" sz="11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Expenditures</a:t>
            </a:r>
            <a:r>
              <a:rPr lang="pt-B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núcleo apurado em 3,3% a.a. – maior nível desde a pandemia excluindo-se 2021-2023. .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07C98B6-47C5-BC0D-4954-079369545ECB}"/>
              </a:ext>
            </a:extLst>
          </p:cNvPr>
          <p:cNvSpPr txBox="1"/>
          <p:nvPr/>
        </p:nvSpPr>
        <p:spPr>
          <a:xfrm>
            <a:off x="56331" y="7779649"/>
            <a:ext cx="3575871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Área do Euro, o quadro de estagflação leve se consolidou, com atividade enfraquecendo enquanto a inflação reacelerou de forma disseminada. O PMI (</a:t>
            </a:r>
            <a:r>
              <a:rPr lang="pt-BR" sz="11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Purchasing</a:t>
            </a:r>
            <a:r>
              <a:rPr lang="pt-BR" sz="11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Managers Index</a:t>
            </a:r>
            <a:r>
              <a:rPr lang="pt-B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composto permaneceu em território contracionista pelo segundo mês consecutivo em maio, enquanto a inflação cheia acelerou. O destaque negativo foi a inflação de serviços, que avançou de 3,0% para 3,5% a.a., sinalizando que as pressões começam a se disseminar além da energia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A4538E8E-8D39-B94E-6B04-F2B5A93A5374}"/>
              </a:ext>
            </a:extLst>
          </p:cNvPr>
          <p:cNvSpPr txBox="1"/>
          <p:nvPr/>
        </p:nvSpPr>
        <p:spPr>
          <a:xfrm>
            <a:off x="3778250" y="4096180"/>
            <a:ext cx="3649266" cy="1954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China, a recuperação cíclica perdeu tração na margem, mas o crescimento permanece sustentado por investimento industrial, exportações e setores ligados à IA. Os </a:t>
            </a:r>
            <a:r>
              <a:rPr lang="pt-BR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PMIs</a:t>
            </a:r>
            <a:r>
              <a:rPr lang="pt-B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maio seguem em território expansionista em ambos os setores, com o de serviços acelerando para máxima de três meses. A composição do crescimento permanece concentrada em segmentos específicos, como IA, semicondutores e equipamentos para data centers, enquanto consumo doméstico e setor imobiliário continuam atuando como vetores de contenção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F80766B5-9ED1-AD91-F83A-BFD42D79634F}"/>
              </a:ext>
            </a:extLst>
          </p:cNvPr>
          <p:cNvSpPr txBox="1"/>
          <p:nvPr/>
        </p:nvSpPr>
        <p:spPr>
          <a:xfrm>
            <a:off x="3782530" y="6107566"/>
            <a:ext cx="3649266" cy="1615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Brasil, o cenário para a inflação já era desconfortável antes do choque externo, refletindo a ausência de hiato negativo e desancoragem persistente das expectativas. O PIB do 1T26 cresceu 1,1% t/t, com recuperação disseminada da absorção doméstica e divergindo do diagnóstico de desaceleração mantido pelo Copom. O mercado de trabalho segue com a taxa de desemprego na mínima histórica em 5,4% s.a., com salários reais crescendo acima da produtividade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44E510DD-0458-9306-568E-94A050B64B20}"/>
              </a:ext>
            </a:extLst>
          </p:cNvPr>
          <p:cNvSpPr txBox="1"/>
          <p:nvPr/>
        </p:nvSpPr>
        <p:spPr>
          <a:xfrm>
            <a:off x="3778250" y="7779649"/>
            <a:ext cx="3649266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inflação, o IPCA-15 de maio acumulou 4,6% em 12 meses, ultrapassando o teto da meta, com aceleração disseminada dos núcleos, evidenciando contaminação da inflação subjacente pelo choque de oferta vindo do exterior.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D45C1579-E299-E8BC-33E6-D135AE77D8E7}"/>
              </a:ext>
            </a:extLst>
          </p:cNvPr>
          <p:cNvSpPr txBox="1"/>
          <p:nvPr/>
        </p:nvSpPr>
        <p:spPr>
          <a:xfrm>
            <a:off x="3780952" y="8743597"/>
            <a:ext cx="3649266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política monetária, o reconhecimento explícito pelo Banco Central de que parte da “gordura” acumulada do ciclo de aperto já foi consumida pelo choque externo marca uma inflexão relevante na comunicação. Assim, a expectativa é de um corte adicional de 25 </a:t>
            </a:r>
            <a:r>
              <a:rPr lang="pt-BR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pb</a:t>
            </a:r>
            <a:r>
              <a:rPr lang="pt-B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na reunião de junho, levando a Selic a 14,25%, acompanhado de linguagem sugerindo pausa do ciclo.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bject 23"/>
          <p:cNvSpPr/>
          <p:nvPr/>
        </p:nvSpPr>
        <p:spPr>
          <a:xfrm>
            <a:off x="141659" y="3029046"/>
            <a:ext cx="7200000" cy="36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lang="pt-BR" noProof="0" dirty="0"/>
          </a:p>
        </p:txBody>
      </p:sp>
      <p:sp>
        <p:nvSpPr>
          <p:cNvPr id="24" name="object 24"/>
          <p:cNvSpPr/>
          <p:nvPr/>
        </p:nvSpPr>
        <p:spPr>
          <a:xfrm>
            <a:off x="0" y="-73257"/>
            <a:ext cx="7556500" cy="56630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lang="pt-BR" noProof="0" dirty="0"/>
          </a:p>
        </p:txBody>
      </p:sp>
      <p:sp>
        <p:nvSpPr>
          <p:cNvPr id="25" name="object 25"/>
          <p:cNvSpPr/>
          <p:nvPr/>
        </p:nvSpPr>
        <p:spPr>
          <a:xfrm>
            <a:off x="0" y="10139997"/>
            <a:ext cx="7556500" cy="54070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lang="pt-BR" noProof="0" dirty="0"/>
          </a:p>
        </p:txBody>
      </p:sp>
      <p:sp>
        <p:nvSpPr>
          <p:cNvPr id="27" name="object 27"/>
          <p:cNvSpPr txBox="1"/>
          <p:nvPr/>
        </p:nvSpPr>
        <p:spPr>
          <a:xfrm>
            <a:off x="460469" y="115477"/>
            <a:ext cx="2242818" cy="3679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97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2300" spc="-70" noProof="0" dirty="0">
                <a:solidFill>
                  <a:srgbClr val="FFFEFE"/>
                </a:solidFill>
                <a:latin typeface="TKKLFR+MuseoSans-100"/>
                <a:cs typeface="TKKLFR+MuseoSans-100"/>
              </a:rPr>
              <a:t>Informativo</a:t>
            </a:r>
            <a:r>
              <a:rPr lang="pt-BR" sz="2300" spc="-114" noProof="0" dirty="0">
                <a:solidFill>
                  <a:srgbClr val="FFFEFE"/>
                </a:solidFill>
                <a:latin typeface="Times New Roman"/>
                <a:cs typeface="Times New Roman"/>
              </a:rPr>
              <a:t> </a:t>
            </a:r>
            <a:r>
              <a:rPr lang="pt-BR" sz="2300" spc="-67" noProof="0" dirty="0">
                <a:solidFill>
                  <a:srgbClr val="FF8F0D"/>
                </a:solidFill>
                <a:latin typeface="KWJCLU+MuseoSans-900"/>
                <a:cs typeface="KWJCLU+MuseoSans-900"/>
              </a:rPr>
              <a:t>PPC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5794474" y="155774"/>
            <a:ext cx="1472892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63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300" b="1" spc="-30" noProof="0" dirty="0">
                <a:solidFill>
                  <a:srgbClr val="FFFEFE"/>
                </a:solidFill>
                <a:latin typeface="Lucida Sans" panose="020B0602030504020204" pitchFamily="34" charset="0"/>
                <a:cs typeface="WOOWBT+MuseoSans-700"/>
              </a:rPr>
              <a:t>JUNHO/2026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145449" y="2594559"/>
            <a:ext cx="1420558" cy="436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53"/>
              </a:lnSpc>
              <a:spcBef>
                <a:spcPts val="0"/>
              </a:spcBef>
              <a:spcAft>
                <a:spcPts val="0"/>
              </a:spcAft>
            </a:pPr>
            <a:endParaRPr lang="pt-BR" sz="1500" spc="-44" noProof="0" dirty="0">
              <a:solidFill>
                <a:srgbClr val="32384C"/>
              </a:solidFill>
              <a:latin typeface="OFMNJV+MuseoSans-500"/>
              <a:cs typeface="OFMNJV+MuseoSans-500"/>
            </a:endParaRPr>
          </a:p>
          <a:p>
            <a:pPr marL="0" marR="0">
              <a:lnSpc>
                <a:spcPts val="1653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500" spc="-44" noProof="0" dirty="0">
                <a:solidFill>
                  <a:srgbClr val="32384C"/>
                </a:solidFill>
                <a:latin typeface="OFMNJV+MuseoSans-500"/>
                <a:cs typeface="OFMNJV+MuseoSans-500"/>
              </a:rPr>
              <a:t>BALANÇO</a:t>
            </a:r>
            <a:r>
              <a:rPr lang="pt-BR" sz="1500" spc="-31" noProof="0" dirty="0">
                <a:solidFill>
                  <a:srgbClr val="32384C"/>
                </a:solidFill>
                <a:latin typeface="OFMNJV+MuseoSans-500"/>
                <a:cs typeface="OFMNJV+MuseoSans-500"/>
              </a:rPr>
              <a:t> </a:t>
            </a:r>
            <a:r>
              <a:rPr lang="pt-BR" sz="1500" spc="-47" noProof="0" dirty="0">
                <a:solidFill>
                  <a:srgbClr val="32384C"/>
                </a:solidFill>
                <a:latin typeface="OFMNJV+MuseoSans-500"/>
                <a:cs typeface="OFMNJV+MuseoSans-500"/>
              </a:rPr>
              <a:t>PPC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130730" y="4068542"/>
            <a:ext cx="4462703" cy="1920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2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100" spc="-19" noProof="0" dirty="0">
                <a:solidFill>
                  <a:srgbClr val="FF8F0D"/>
                </a:solidFill>
                <a:latin typeface="OFMNJV+MuseoSans-500"/>
                <a:cs typeface="OFMNJV+MuseoSans-500"/>
              </a:rPr>
              <a:t>RESULTADO</a:t>
            </a:r>
            <a:r>
              <a:rPr lang="pt-BR" sz="1100" spc="19" noProof="0" dirty="0">
                <a:solidFill>
                  <a:srgbClr val="FF8F0D"/>
                </a:solidFill>
                <a:latin typeface="OFMNJV+MuseoSans-500"/>
                <a:cs typeface="OFMNJV+MuseoSans-500"/>
              </a:rPr>
              <a:t> </a:t>
            </a:r>
            <a:r>
              <a:rPr lang="pt-BR" sz="1100" noProof="0" dirty="0">
                <a:solidFill>
                  <a:srgbClr val="FF8F0D"/>
                </a:solidFill>
                <a:latin typeface="OFMNJV+MuseoSans-500"/>
                <a:cs typeface="OFMNJV+MuseoSans-500"/>
              </a:rPr>
              <a:t>DO PLANO DE PREVIDÊNCIA </a:t>
            </a:r>
            <a:r>
              <a:rPr lang="pt-BR" sz="1100" spc="-14" noProof="0" dirty="0">
                <a:solidFill>
                  <a:srgbClr val="FF8F0D"/>
                </a:solidFill>
                <a:latin typeface="OFMNJV+MuseoSans-500"/>
                <a:cs typeface="OFMNJV+MuseoSans-500"/>
              </a:rPr>
              <a:t>COMPLEMENTAR</a:t>
            </a:r>
            <a:r>
              <a:rPr lang="pt-BR" sz="1100" spc="14" noProof="0" dirty="0">
                <a:solidFill>
                  <a:srgbClr val="FF8F0D"/>
                </a:solidFill>
                <a:latin typeface="OFMNJV+MuseoSans-500"/>
                <a:cs typeface="OFMNJV+MuseoSans-500"/>
              </a:rPr>
              <a:t> </a:t>
            </a:r>
            <a:r>
              <a:rPr lang="pt-BR" sz="1100" noProof="0" dirty="0">
                <a:solidFill>
                  <a:srgbClr val="FF8F0D"/>
                </a:solidFill>
                <a:latin typeface="OFMNJV+MuseoSans-500"/>
                <a:cs typeface="OFMNJV+MuseoSans-500"/>
              </a:rPr>
              <a:t>– PPC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6714848" y="4066035"/>
            <a:ext cx="84330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2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100" spc="-15" noProof="0" dirty="0">
                <a:solidFill>
                  <a:srgbClr val="FF8F0D"/>
                </a:solidFill>
                <a:latin typeface="OFMNJV+MuseoSans-500"/>
                <a:cs typeface="OFMNJV+MuseoSans-500"/>
              </a:rPr>
              <a:t>(EM</a:t>
            </a:r>
            <a:r>
              <a:rPr lang="pt-BR" sz="1100" spc="15" noProof="0" dirty="0">
                <a:solidFill>
                  <a:srgbClr val="FF8F0D"/>
                </a:solidFill>
                <a:latin typeface="OFMNJV+MuseoSans-500"/>
                <a:cs typeface="OFMNJV+MuseoSans-500"/>
              </a:rPr>
              <a:t> </a:t>
            </a:r>
            <a:r>
              <a:rPr lang="pt-BR" sz="1100" noProof="0" dirty="0">
                <a:solidFill>
                  <a:srgbClr val="FF8F0D"/>
                </a:solidFill>
                <a:latin typeface="OFMNJV+MuseoSans-500"/>
                <a:cs typeface="OFMNJV+MuseoSans-500"/>
              </a:rPr>
              <a:t>REAIS)</a:t>
            </a:r>
          </a:p>
        </p:txBody>
      </p:sp>
      <p:sp>
        <p:nvSpPr>
          <p:cNvPr id="90" name="object 90"/>
          <p:cNvSpPr txBox="1"/>
          <p:nvPr/>
        </p:nvSpPr>
        <p:spPr>
          <a:xfrm>
            <a:off x="3478297" y="10343512"/>
            <a:ext cx="913407" cy="1774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7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000" noProof="0" dirty="0">
                <a:solidFill>
                  <a:srgbClr val="FFFEFE"/>
                </a:solidFill>
                <a:latin typeface="OFMNJV+MuseoSans-500"/>
                <a:cs typeface="OFMNJV+MuseoSans-500"/>
              </a:rPr>
              <a:t>ﬁpecq.org.br</a:t>
            </a:r>
          </a:p>
        </p:txBody>
      </p:sp>
      <p:sp>
        <p:nvSpPr>
          <p:cNvPr id="91" name="object 91"/>
          <p:cNvSpPr txBox="1"/>
          <p:nvPr/>
        </p:nvSpPr>
        <p:spPr>
          <a:xfrm>
            <a:off x="7076614" y="10334221"/>
            <a:ext cx="214766" cy="1860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5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950" noProof="0" dirty="0">
                <a:solidFill>
                  <a:srgbClr val="000000"/>
                </a:solidFill>
                <a:latin typeface="DDHITJ+RobotoCondensed-Bold"/>
                <a:cs typeface="DDHITJ+RobotoCondensed-Bold"/>
              </a:rPr>
              <a:t>2</a:t>
            </a:r>
          </a:p>
        </p:txBody>
      </p:sp>
      <p:pic>
        <p:nvPicPr>
          <p:cNvPr id="127" name="Imagem 126">
            <a:extLst>
              <a:ext uri="{FF2B5EF4-FFF2-40B4-BE49-F238E27FC236}">
                <a16:creationId xmlns:a16="http://schemas.microsoft.com/office/drawing/2014/main" id="{54151A6B-674A-7A50-257C-42F3629B28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0901" y="142815"/>
            <a:ext cx="240623" cy="252000"/>
          </a:xfrm>
          <a:prstGeom prst="rect">
            <a:avLst/>
          </a:prstGeom>
        </p:spPr>
      </p:pic>
      <p:pic>
        <p:nvPicPr>
          <p:cNvPr id="128" name="Imagem 127">
            <a:extLst>
              <a:ext uri="{FF2B5EF4-FFF2-40B4-BE49-F238E27FC236}">
                <a16:creationId xmlns:a16="http://schemas.microsoft.com/office/drawing/2014/main" id="{5284D09A-022B-1CEE-4674-29E9ABFE96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6" y="165347"/>
            <a:ext cx="388898" cy="25200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9F016BB5-6828-949C-8FF5-11946C7FEB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082" y="10196005"/>
            <a:ext cx="1066949" cy="428685"/>
          </a:xfrm>
          <a:prstGeom prst="rect">
            <a:avLst/>
          </a:prstGeom>
        </p:spPr>
      </p:pic>
      <p:pic>
        <p:nvPicPr>
          <p:cNvPr id="5" name="Imagem 4" descr="Logotipo&#10;&#10;O conteúdo gerado por IA pode estar incorreto.">
            <a:extLst>
              <a:ext uri="{FF2B5EF4-FFF2-40B4-BE49-F238E27FC236}">
                <a16:creationId xmlns:a16="http://schemas.microsoft.com/office/drawing/2014/main" id="{BCF5ACF2-C94D-8B9C-6D51-541292C45B5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167" y="10093593"/>
            <a:ext cx="1367445" cy="633507"/>
          </a:xfrm>
          <a:prstGeom prst="rect">
            <a:avLst/>
          </a:prstGeom>
        </p:spPr>
      </p:pic>
      <p:sp>
        <p:nvSpPr>
          <p:cNvPr id="2" name="object 22">
            <a:extLst>
              <a:ext uri="{FF2B5EF4-FFF2-40B4-BE49-F238E27FC236}">
                <a16:creationId xmlns:a16="http://schemas.microsoft.com/office/drawing/2014/main" id="{6F6BDD8A-3485-0663-328F-55A6203F2A97}"/>
              </a:ext>
            </a:extLst>
          </p:cNvPr>
          <p:cNvSpPr txBox="1"/>
          <p:nvPr/>
        </p:nvSpPr>
        <p:spPr>
          <a:xfrm>
            <a:off x="223312" y="835641"/>
            <a:ext cx="7315008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pt-BR" sz="1200" dirty="0">
                <a:solidFill>
                  <a:srgbClr val="5858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seguir, apresentamos o desempenho dos principais índices financeiros no mês e no acumulado do ano:</a:t>
            </a:r>
          </a:p>
        </p:txBody>
      </p:sp>
      <p:graphicFrame>
        <p:nvGraphicFramePr>
          <p:cNvPr id="6" name="object 36">
            <a:extLst>
              <a:ext uri="{FF2B5EF4-FFF2-40B4-BE49-F238E27FC236}">
                <a16:creationId xmlns:a16="http://schemas.microsoft.com/office/drawing/2014/main" id="{5DD7AA6F-D28A-191B-BA5E-E603EB8EE9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9190852"/>
              </p:ext>
            </p:extLst>
          </p:nvPr>
        </p:nvGraphicFramePr>
        <p:xfrm>
          <a:off x="166079" y="1289659"/>
          <a:ext cx="7164839" cy="104837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39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53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903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0600">
                <a:tc>
                  <a:txBody>
                    <a:bodyPr/>
                    <a:lstStyle/>
                    <a:p>
                      <a:pPr marL="1778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pt-BR" sz="800" b="1" spc="-10" noProof="0" dirty="0">
                          <a:solidFill>
                            <a:srgbClr val="FFFFF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ÍNDICES</a:t>
                      </a:r>
                      <a:endParaRPr lang="pt-BR" sz="800" noProof="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40640" marB="0">
                    <a:lnB w="6350">
                      <a:solidFill>
                        <a:srgbClr val="A7A9AC"/>
                      </a:solidFill>
                      <a:prstDash val="solid"/>
                    </a:lnB>
                    <a:solidFill>
                      <a:srgbClr val="33384C"/>
                    </a:solidFill>
                  </a:tcPr>
                </a:tc>
                <a:tc>
                  <a:txBody>
                    <a:bodyPr/>
                    <a:lstStyle/>
                    <a:p>
                      <a:pPr marL="82550" algn="l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pt-BR" sz="800" b="1" spc="-25" noProof="0" dirty="0">
                          <a:solidFill>
                            <a:srgbClr val="FFFFF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                           MÊS</a:t>
                      </a:r>
                      <a:endParaRPr lang="pt-BR" sz="800" noProof="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40640" marB="0">
                    <a:lnB w="6350" cap="flat" cmpd="sng" algn="ctr">
                      <a:solidFill>
                        <a:srgbClr val="A7A9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84C"/>
                    </a:solidFill>
                  </a:tcPr>
                </a:tc>
                <a:tc>
                  <a:txBody>
                    <a:bodyPr/>
                    <a:lstStyle/>
                    <a:p>
                      <a:pPr marL="82550" algn="l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pt-BR" sz="800" b="1" spc="-25" noProof="0" dirty="0">
                          <a:solidFill>
                            <a:srgbClr val="FFFFFF"/>
                          </a:solidFill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                                       ANO</a:t>
                      </a:r>
                    </a:p>
                  </a:txBody>
                  <a:tcPr marL="0" marR="0" marT="40640" marB="0">
                    <a:lnB w="6350" cap="flat" cmpd="sng" algn="ctr">
                      <a:solidFill>
                        <a:srgbClr val="A7A9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8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1943"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pt-BR" sz="1000" noProof="0" dirty="0">
                          <a:solidFill>
                            <a:schemeClr val="tx1"/>
                          </a:solidFill>
                          <a:latin typeface="Sego UI"/>
                        </a:rPr>
                        <a:t>CDI</a:t>
                      </a:r>
                    </a:p>
                  </a:txBody>
                  <a:tcPr marL="0" marR="0" marT="40640" marB="0">
                    <a:lnT w="6350">
                      <a:solidFill>
                        <a:srgbClr val="A7A9AC"/>
                      </a:solidFill>
                      <a:prstDash val="solid"/>
                    </a:lnT>
                    <a:lnB w="6350">
                      <a:solidFill>
                        <a:srgbClr val="A7A9A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>
                        <a:buNone/>
                      </a:pPr>
                      <a:r>
                        <a:rPr lang="pt-B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1,12% </a:t>
                      </a:r>
                    </a:p>
                  </a:txBody>
                  <a:tcPr marL="6350" marR="6350" marT="6350" marB="0" anchor="ctr">
                    <a:lnT w="6350">
                      <a:solidFill>
                        <a:srgbClr val="A7A9AC"/>
                      </a:solidFill>
                      <a:prstDash val="solid"/>
                    </a:lnT>
                    <a:lnB w="6350" cap="flat" cmpd="sng" algn="ctr">
                      <a:solidFill>
                        <a:srgbClr val="A7A9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>
                        <a:buNone/>
                      </a:pPr>
                      <a:r>
                        <a:rPr lang="pt-B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6,84%</a:t>
                      </a:r>
                    </a:p>
                  </a:txBody>
                  <a:tcPr marL="6350" marR="6350" marT="6350" marB="0" anchor="ctr">
                    <a:lnT w="6350">
                      <a:solidFill>
                        <a:srgbClr val="A7A9AC"/>
                      </a:solidFill>
                      <a:prstDash val="solid"/>
                    </a:lnT>
                    <a:lnB w="6350" cap="flat" cmpd="sng" algn="ctr">
                      <a:solidFill>
                        <a:srgbClr val="A7A9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943"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pt-BR" sz="1000" noProof="0" dirty="0">
                          <a:solidFill>
                            <a:schemeClr val="tx1"/>
                          </a:solidFill>
                          <a:latin typeface="Sego UI"/>
                        </a:rPr>
                        <a:t>IBOVESPA</a:t>
                      </a:r>
                    </a:p>
                  </a:txBody>
                  <a:tcPr marL="0" marR="0" marT="40640" marB="0">
                    <a:lnT w="6350" cap="flat" cmpd="sng" algn="ctr">
                      <a:solidFill>
                        <a:srgbClr val="A7A9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A7A9A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>
                        <a:buNone/>
                      </a:pPr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-1,01%</a:t>
                      </a:r>
                    </a:p>
                  </a:txBody>
                  <a:tcPr marL="6350" marR="6350" marT="6350" marB="0" anchor="ctr">
                    <a:lnT w="6350" cap="flat" cmpd="sng" algn="ctr">
                      <a:solidFill>
                        <a:srgbClr val="A7A9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A7A9A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>
                        <a:buNone/>
                      </a:pPr>
                      <a:r>
                        <a:rPr lang="pt-B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6,76%</a:t>
                      </a:r>
                    </a:p>
                  </a:txBody>
                  <a:tcPr marL="6350" marR="6350" marT="6350" marB="0" anchor="ctr">
                    <a:lnT w="6350" cap="flat" cmpd="sng" algn="ctr">
                      <a:solidFill>
                        <a:srgbClr val="A7A9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A7A9A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1943"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pt-BR" sz="1000" noProof="0" dirty="0">
                          <a:solidFill>
                            <a:schemeClr val="tx1"/>
                          </a:solidFill>
                          <a:latin typeface="Sego UI"/>
                        </a:rPr>
                        <a:t>IMA-B </a:t>
                      </a:r>
                    </a:p>
                  </a:txBody>
                  <a:tcPr marL="0" marR="0" marT="40640" marB="0">
                    <a:lnT w="6350" cap="flat" cmpd="sng" algn="ctr">
                      <a:solidFill>
                        <a:srgbClr val="A7A9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A7A9A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-1,04%</a:t>
                      </a:r>
                    </a:p>
                  </a:txBody>
                  <a:tcPr marL="6350" marR="6350" marT="6350" marB="0" anchor="ctr">
                    <a:lnT w="6350" cap="flat" cmpd="sng" algn="ctr">
                      <a:solidFill>
                        <a:srgbClr val="A7A9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A7A9AC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ctr">
                        <a:buNone/>
                      </a:pPr>
                      <a:r>
                        <a:rPr lang="pt-B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4,08%</a:t>
                      </a:r>
                    </a:p>
                  </a:txBody>
                  <a:tcPr marL="6350" marR="6350" marT="6350" marB="0" anchor="ctr">
                    <a:lnT w="6350" cap="flat" cmpd="sng" algn="ctr">
                      <a:solidFill>
                        <a:srgbClr val="A7A9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A7A9AC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1943"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pt-BR" sz="1000" noProof="0" dirty="0">
                          <a:solidFill>
                            <a:schemeClr val="tx1"/>
                          </a:solidFill>
                          <a:latin typeface="Sego UI"/>
                        </a:rPr>
                        <a:t>INPC</a:t>
                      </a:r>
                    </a:p>
                  </a:txBody>
                  <a:tcPr marL="0" marR="0" marT="40640" marB="0">
                    <a:lnT w="6350" cap="flat" cmpd="sng" algn="ctr">
                      <a:solidFill>
                        <a:srgbClr val="A7A9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A7A9A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>
                        <a:buNone/>
                      </a:pPr>
                      <a:r>
                        <a:rPr lang="pt-B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0,49%</a:t>
                      </a:r>
                    </a:p>
                  </a:txBody>
                  <a:tcPr marL="6350" marR="6350" marT="6350" marB="0" anchor="ctr">
                    <a:lnT w="6350" cap="flat" cmpd="sng" algn="ctr">
                      <a:solidFill>
                        <a:srgbClr val="A7A9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A7A9AC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ctr">
                        <a:buNone/>
                      </a:pPr>
                      <a:r>
                        <a:rPr lang="pt-B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5,67%</a:t>
                      </a:r>
                    </a:p>
                  </a:txBody>
                  <a:tcPr marL="6350" marR="6350" marT="6350" marB="0" anchor="ctr">
                    <a:lnT w="6350" cap="flat" cmpd="sng" algn="ctr">
                      <a:solidFill>
                        <a:srgbClr val="A7A9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A7A9AC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8" name="Imagem 7">
            <a:extLst>
              <a:ext uri="{FF2B5EF4-FFF2-40B4-BE49-F238E27FC236}">
                <a16:creationId xmlns:a16="http://schemas.microsoft.com/office/drawing/2014/main" id="{F1FAEA2F-42EF-9629-1D04-14CEA3BF7C6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3638" y="4241283"/>
            <a:ext cx="7309222" cy="3523797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2AD75E8F-6216-D313-A6F2-C1ED9778212A}"/>
              </a:ext>
            </a:extLst>
          </p:cNvPr>
          <p:cNvSpPr txBox="1"/>
          <p:nvPr/>
        </p:nvSpPr>
        <p:spPr>
          <a:xfrm>
            <a:off x="91390" y="3209362"/>
            <a:ext cx="737371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/>
            <a:r>
              <a:rPr lang="pt-B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 junho de 2026, foi apurado um superávit acumulado de R$ 234.035 milhões para o PPC, representando uma variação de -2,24% em relação ao montante registrado no mês anterior, que totalizou R$ 239,408 milhões, conforme balancete do plano apresentado a seguir: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-9270" y="-4729"/>
            <a:ext cx="7581955" cy="56630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lang="pt-BR" noProof="0" dirty="0"/>
          </a:p>
        </p:txBody>
      </p:sp>
      <p:sp>
        <p:nvSpPr>
          <p:cNvPr id="12" name="object 12"/>
          <p:cNvSpPr txBox="1"/>
          <p:nvPr/>
        </p:nvSpPr>
        <p:spPr>
          <a:xfrm>
            <a:off x="460469" y="115477"/>
            <a:ext cx="2242818" cy="3679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97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2300" spc="-70" noProof="0" dirty="0">
                <a:solidFill>
                  <a:srgbClr val="FFFEFE"/>
                </a:solidFill>
                <a:latin typeface="TKKLFR+MuseoSans-100"/>
                <a:cs typeface="TKKLFR+MuseoSans-100"/>
              </a:rPr>
              <a:t>Informativo</a:t>
            </a:r>
            <a:r>
              <a:rPr lang="pt-BR" sz="2300" spc="-114" noProof="0" dirty="0">
                <a:solidFill>
                  <a:srgbClr val="FFFEFE"/>
                </a:solidFill>
                <a:latin typeface="Times New Roman"/>
                <a:cs typeface="Times New Roman"/>
              </a:rPr>
              <a:t> </a:t>
            </a:r>
            <a:r>
              <a:rPr lang="pt-BR" sz="2300" spc="-67" noProof="0" dirty="0">
                <a:solidFill>
                  <a:srgbClr val="FF8F0D"/>
                </a:solidFill>
                <a:latin typeface="KWJCLU+MuseoSans-900"/>
                <a:cs typeface="KWJCLU+MuseoSans-900"/>
              </a:rPr>
              <a:t>PPC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5961770" y="203287"/>
            <a:ext cx="1517359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63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300" b="1" spc="-30" dirty="0">
                <a:solidFill>
                  <a:srgbClr val="FFFEFE"/>
                </a:solidFill>
                <a:latin typeface="Lucida Sans" panose="020B0602030504020204" pitchFamily="34" charset="0"/>
              </a:rPr>
              <a:t>JUNHO</a:t>
            </a:r>
            <a:r>
              <a:rPr lang="pt-BR" sz="1300" spc="-30" noProof="0" dirty="0">
                <a:solidFill>
                  <a:srgbClr val="FFFEFE"/>
                </a:solidFill>
                <a:latin typeface="Lucida Sans" panose="020B0602030504020204" pitchFamily="34" charset="0"/>
                <a:cs typeface="WOOWBT+MuseoSans-700"/>
              </a:rPr>
              <a:t>/</a:t>
            </a:r>
            <a:r>
              <a:rPr lang="pt-BR" sz="1300" b="1" spc="-30" noProof="0" dirty="0">
                <a:solidFill>
                  <a:srgbClr val="FFFEFE"/>
                </a:solidFill>
                <a:latin typeface="Lucida Sans" panose="020B0602030504020204" pitchFamily="34" charset="0"/>
                <a:cs typeface="WOOWBT+MuseoSans-700"/>
              </a:rPr>
              <a:t>2026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361664" y="666990"/>
            <a:ext cx="5722506" cy="436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653"/>
              </a:lnSpc>
            </a:pPr>
            <a:r>
              <a:rPr lang="pt-BR" sz="1500" spc="-60" noProof="0" dirty="0">
                <a:solidFill>
                  <a:srgbClr val="32384C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RENTABILIDADE LÍQUIDA DO PLANO PPC – JUNHO/2026</a:t>
            </a:r>
          </a:p>
          <a:p>
            <a:pPr marL="0" marR="0">
              <a:lnSpc>
                <a:spcPts val="1653"/>
              </a:lnSpc>
              <a:spcBef>
                <a:spcPts val="0"/>
              </a:spcBef>
              <a:spcAft>
                <a:spcPts val="0"/>
              </a:spcAft>
            </a:pPr>
            <a:endParaRPr lang="pt-BR" sz="1500" spc="-58" noProof="0" dirty="0">
              <a:solidFill>
                <a:srgbClr val="32384C"/>
              </a:solidFill>
              <a:latin typeface="OFMNJV+MuseoSans-500"/>
              <a:cs typeface="OFMNJV+MuseoSans-500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478297" y="10343512"/>
            <a:ext cx="913407" cy="1774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97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000" noProof="0" dirty="0">
                <a:solidFill>
                  <a:srgbClr val="FFFEFE"/>
                </a:solidFill>
                <a:latin typeface="OFMNJV+MuseoSans-500"/>
                <a:cs typeface="OFMNJV+MuseoSans-500"/>
              </a:rPr>
              <a:t>ﬁpecq.org.br</a:t>
            </a:r>
          </a:p>
        </p:txBody>
      </p:sp>
      <p:pic>
        <p:nvPicPr>
          <p:cNvPr id="86" name="Imagem 85">
            <a:extLst>
              <a:ext uri="{FF2B5EF4-FFF2-40B4-BE49-F238E27FC236}">
                <a16:creationId xmlns:a16="http://schemas.microsoft.com/office/drawing/2014/main" id="{F906F9CE-E360-457C-E61C-BA544FDD85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6341"/>
            <a:ext cx="419702" cy="257211"/>
          </a:xfrm>
          <a:prstGeom prst="rect">
            <a:avLst/>
          </a:prstGeom>
        </p:spPr>
      </p:pic>
      <p:pic>
        <p:nvPicPr>
          <p:cNvPr id="96" name="Imagem 95">
            <a:extLst>
              <a:ext uri="{FF2B5EF4-FFF2-40B4-BE49-F238E27FC236}">
                <a16:creationId xmlns:a16="http://schemas.microsoft.com/office/drawing/2014/main" id="{98074A16-C445-13AD-E990-C69FE22969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5877" y="174526"/>
            <a:ext cx="230623" cy="257211"/>
          </a:xfrm>
          <a:prstGeom prst="rect">
            <a:avLst/>
          </a:prstGeom>
        </p:spPr>
      </p:pic>
      <p:sp>
        <p:nvSpPr>
          <p:cNvPr id="115" name="object 25">
            <a:extLst>
              <a:ext uri="{FF2B5EF4-FFF2-40B4-BE49-F238E27FC236}">
                <a16:creationId xmlns:a16="http://schemas.microsoft.com/office/drawing/2014/main" id="{BCF8D433-EC84-3397-D87C-347FBD6CB148}"/>
              </a:ext>
            </a:extLst>
          </p:cNvPr>
          <p:cNvSpPr/>
          <p:nvPr/>
        </p:nvSpPr>
        <p:spPr>
          <a:xfrm>
            <a:off x="-9270" y="10125900"/>
            <a:ext cx="7556500" cy="54070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lang="pt-BR" noProof="0" dirty="0"/>
          </a:p>
        </p:txBody>
      </p:sp>
      <p:sp>
        <p:nvSpPr>
          <p:cNvPr id="30" name="object 30"/>
          <p:cNvSpPr txBox="1"/>
          <p:nvPr/>
        </p:nvSpPr>
        <p:spPr>
          <a:xfrm>
            <a:off x="7072231" y="10321175"/>
            <a:ext cx="214766" cy="1860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5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950" noProof="0" dirty="0">
                <a:solidFill>
                  <a:srgbClr val="000000"/>
                </a:solidFill>
                <a:latin typeface="DDHITJ+RobotoCondensed-Bold"/>
                <a:cs typeface="DDHITJ+RobotoCondensed-Bold"/>
              </a:rPr>
              <a:t>3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1DE56A7-DA1A-3824-E62A-E701B95AC8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054" y="10142612"/>
            <a:ext cx="1066949" cy="428685"/>
          </a:xfrm>
          <a:prstGeom prst="rect">
            <a:avLst/>
          </a:prstGeom>
        </p:spPr>
      </p:pic>
      <p:pic>
        <p:nvPicPr>
          <p:cNvPr id="2" name="Imagem 1" descr="Logotipo&#10;&#10;O conteúdo gerado por IA pode estar incorreto.">
            <a:extLst>
              <a:ext uri="{FF2B5EF4-FFF2-40B4-BE49-F238E27FC236}">
                <a16:creationId xmlns:a16="http://schemas.microsoft.com/office/drawing/2014/main" id="{18208BC3-A6EA-61A5-9F5E-CDF26C7EFE8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70" y="10097457"/>
            <a:ext cx="1367445" cy="633507"/>
          </a:xfrm>
          <a:prstGeom prst="rect">
            <a:avLst/>
          </a:prstGeom>
        </p:spPr>
      </p:pic>
      <p:sp>
        <p:nvSpPr>
          <p:cNvPr id="58" name="object 52">
            <a:extLst>
              <a:ext uri="{FF2B5EF4-FFF2-40B4-BE49-F238E27FC236}">
                <a16:creationId xmlns:a16="http://schemas.microsoft.com/office/drawing/2014/main" id="{23662015-4445-9D33-D75B-22C8581DBF74}"/>
              </a:ext>
            </a:extLst>
          </p:cNvPr>
          <p:cNvSpPr txBox="1"/>
          <p:nvPr/>
        </p:nvSpPr>
        <p:spPr>
          <a:xfrm>
            <a:off x="6843661" y="3543604"/>
            <a:ext cx="456266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pt-BR" sz="950" b="1" spc="-10" dirty="0">
                <a:solidFill>
                  <a:srgbClr val="FFFFFF"/>
                </a:solidFill>
                <a:latin typeface="+mj-lt"/>
                <a:cs typeface="Gill Sans MT"/>
              </a:rPr>
              <a:t>4,27%</a:t>
            </a:r>
            <a:endParaRPr lang="pt-BR" sz="950" dirty="0">
              <a:latin typeface="+mj-lt"/>
              <a:cs typeface="Gill Sans MT"/>
            </a:endParaRPr>
          </a:p>
        </p:txBody>
      </p:sp>
      <p:sp>
        <p:nvSpPr>
          <p:cNvPr id="123" name="object 52">
            <a:extLst>
              <a:ext uri="{FF2B5EF4-FFF2-40B4-BE49-F238E27FC236}">
                <a16:creationId xmlns:a16="http://schemas.microsoft.com/office/drawing/2014/main" id="{21D29B5D-7AF9-4741-B00D-113B058F361F}"/>
              </a:ext>
            </a:extLst>
          </p:cNvPr>
          <p:cNvSpPr txBox="1"/>
          <p:nvPr/>
        </p:nvSpPr>
        <p:spPr>
          <a:xfrm>
            <a:off x="6857689" y="3558831"/>
            <a:ext cx="456266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pt-BR" sz="950" b="1" spc="-10" dirty="0">
                <a:solidFill>
                  <a:srgbClr val="FFFFFF"/>
                </a:solidFill>
                <a:latin typeface="+mj-lt"/>
                <a:cs typeface="Gill Sans MT"/>
              </a:rPr>
              <a:t>5,10%</a:t>
            </a:r>
            <a:endParaRPr lang="pt-BR" sz="950" dirty="0">
              <a:latin typeface="+mj-lt"/>
              <a:cs typeface="Gill Sans MT"/>
            </a:endParaRPr>
          </a:p>
        </p:txBody>
      </p:sp>
      <p:sp>
        <p:nvSpPr>
          <p:cNvPr id="3" name="object 36">
            <a:extLst>
              <a:ext uri="{FF2B5EF4-FFF2-40B4-BE49-F238E27FC236}">
                <a16:creationId xmlns:a16="http://schemas.microsoft.com/office/drawing/2014/main" id="{83BF66D9-6FF7-B340-DE5E-81E0E3F93D04}"/>
              </a:ext>
            </a:extLst>
          </p:cNvPr>
          <p:cNvSpPr/>
          <p:nvPr/>
        </p:nvSpPr>
        <p:spPr>
          <a:xfrm flipV="1">
            <a:off x="6204028" y="3540454"/>
            <a:ext cx="684000" cy="99393"/>
          </a:xfrm>
          <a:custGeom>
            <a:avLst/>
            <a:gdLst/>
            <a:ahLst/>
            <a:cxnLst/>
            <a:rect l="l" t="t" r="r" b="b"/>
            <a:pathLst>
              <a:path w="247650">
                <a:moveTo>
                  <a:pt x="0" y="0"/>
                </a:moveTo>
                <a:lnTo>
                  <a:pt x="247591" y="0"/>
                </a:lnTo>
              </a:path>
            </a:pathLst>
          </a:custGeom>
          <a:ln w="12700">
            <a:solidFill>
              <a:srgbClr val="808285"/>
            </a:solidFill>
            <a:prstDash val="dot"/>
          </a:ln>
        </p:spPr>
        <p:txBody>
          <a:bodyPr wrap="square" lIns="0" tIns="0" rIns="0" bIns="0" rtlCol="0"/>
          <a:lstStyle/>
          <a:p>
            <a:endParaRPr lang="pt-BR" noProof="0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3E12464-8772-23A2-DF46-DD84222C7459}"/>
              </a:ext>
            </a:extLst>
          </p:cNvPr>
          <p:cNvSpPr txBox="1"/>
          <p:nvPr/>
        </p:nvSpPr>
        <p:spPr>
          <a:xfrm>
            <a:off x="286749" y="1038655"/>
            <a:ext cx="7101007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t">
              <a:buNone/>
            </a:pPr>
            <a:r>
              <a:rPr lang="pt-B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rentabilidade líquida¹ de 0,69 % do Plano PPC, em junho de 2026, ficou abaixo da mediana das rentabilidades de 0,84%, observada entre os planos de benefício definido (BD) da amostra² de dados da Consultoria Aditus. No mês, o desempenho líquido do plano ficou acima da meta atuarial do período, que foi de 0,49%, conforme demonstrado no gráfico a seguir: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DE4BF85-CF10-B0D1-988B-34AE3D1E2E44}"/>
              </a:ext>
            </a:extLst>
          </p:cNvPr>
          <p:cNvSpPr txBox="1"/>
          <p:nvPr/>
        </p:nvSpPr>
        <p:spPr>
          <a:xfrm>
            <a:off x="286749" y="1938294"/>
            <a:ext cx="7035166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t"/>
            <a:endParaRPr lang="pt-BR" sz="13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t"/>
            <a:r>
              <a:rPr lang="pt-B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Considerando o resultado acumulado no ano, a rentabilidade líquida de 5,45% do Plano PPC, situa-se abaixo da mediana dos planos BD, apurada em 5,97%. No ano, a rentabilidade líquida do Plano PPC está ligeiramente abaixo também da meta atuarial de 5,67%, conforme a seguir:</a:t>
            </a:r>
          </a:p>
        </p:txBody>
      </p:sp>
      <p:sp>
        <p:nvSpPr>
          <p:cNvPr id="7" name="object 36">
            <a:extLst>
              <a:ext uri="{FF2B5EF4-FFF2-40B4-BE49-F238E27FC236}">
                <a16:creationId xmlns:a16="http://schemas.microsoft.com/office/drawing/2014/main" id="{C118F6AF-4D9E-DAED-0F71-052AE1BAC72A}"/>
              </a:ext>
            </a:extLst>
          </p:cNvPr>
          <p:cNvSpPr/>
          <p:nvPr/>
        </p:nvSpPr>
        <p:spPr>
          <a:xfrm flipV="1">
            <a:off x="1774386" y="3553146"/>
            <a:ext cx="1477459" cy="107726"/>
          </a:xfrm>
          <a:custGeom>
            <a:avLst/>
            <a:gdLst/>
            <a:ahLst/>
            <a:cxnLst/>
            <a:rect l="l" t="t" r="r" b="b"/>
            <a:pathLst>
              <a:path w="247650">
                <a:moveTo>
                  <a:pt x="0" y="0"/>
                </a:moveTo>
                <a:lnTo>
                  <a:pt x="247591" y="0"/>
                </a:lnTo>
              </a:path>
            </a:pathLst>
          </a:custGeom>
          <a:ln w="12700">
            <a:solidFill>
              <a:srgbClr val="808285"/>
            </a:solidFill>
            <a:prstDash val="dot"/>
          </a:ln>
        </p:spPr>
        <p:txBody>
          <a:bodyPr wrap="square" lIns="0" tIns="0" rIns="0" bIns="0" rtlCol="0"/>
          <a:lstStyle/>
          <a:p>
            <a:endParaRPr lang="pt-BR" noProof="0" dirty="0"/>
          </a:p>
        </p:txBody>
      </p:sp>
      <p:sp>
        <p:nvSpPr>
          <p:cNvPr id="8" name="object 44">
            <a:extLst>
              <a:ext uri="{FF2B5EF4-FFF2-40B4-BE49-F238E27FC236}">
                <a16:creationId xmlns:a16="http://schemas.microsoft.com/office/drawing/2014/main" id="{A04D336F-F703-31FF-6AE4-F260AFD17AF5}"/>
              </a:ext>
            </a:extLst>
          </p:cNvPr>
          <p:cNvSpPr/>
          <p:nvPr/>
        </p:nvSpPr>
        <p:spPr>
          <a:xfrm>
            <a:off x="6918680" y="4480967"/>
            <a:ext cx="406400" cy="171450"/>
          </a:xfrm>
          <a:custGeom>
            <a:avLst/>
            <a:gdLst/>
            <a:ahLst/>
            <a:cxnLst/>
            <a:rect l="l" t="t" r="r" b="b"/>
            <a:pathLst>
              <a:path w="406400" h="171450">
                <a:moveTo>
                  <a:pt x="406209" y="0"/>
                </a:moveTo>
                <a:lnTo>
                  <a:pt x="46240" y="0"/>
                </a:lnTo>
                <a:lnTo>
                  <a:pt x="46240" y="40005"/>
                </a:lnTo>
                <a:lnTo>
                  <a:pt x="0" y="80022"/>
                </a:lnTo>
                <a:lnTo>
                  <a:pt x="46240" y="125679"/>
                </a:lnTo>
                <a:lnTo>
                  <a:pt x="46240" y="171450"/>
                </a:lnTo>
                <a:lnTo>
                  <a:pt x="406209" y="171450"/>
                </a:lnTo>
                <a:lnTo>
                  <a:pt x="406209" y="0"/>
                </a:lnTo>
                <a:close/>
              </a:path>
            </a:pathLst>
          </a:custGeom>
          <a:solidFill>
            <a:srgbClr val="323031"/>
          </a:solidFill>
        </p:spPr>
        <p:txBody>
          <a:bodyPr wrap="square" lIns="0" tIns="0" rIns="0" bIns="0" rtlCol="0"/>
          <a:lstStyle/>
          <a:p>
            <a:endParaRPr lang="pt-BR" noProof="0" dirty="0"/>
          </a:p>
        </p:txBody>
      </p:sp>
      <p:sp>
        <p:nvSpPr>
          <p:cNvPr id="10" name="object 44">
            <a:extLst>
              <a:ext uri="{FF2B5EF4-FFF2-40B4-BE49-F238E27FC236}">
                <a16:creationId xmlns:a16="http://schemas.microsoft.com/office/drawing/2014/main" id="{2F06A8DF-395F-97F8-8B7E-C0058609872E}"/>
              </a:ext>
            </a:extLst>
          </p:cNvPr>
          <p:cNvSpPr/>
          <p:nvPr/>
        </p:nvSpPr>
        <p:spPr>
          <a:xfrm>
            <a:off x="6908848" y="4057070"/>
            <a:ext cx="406400" cy="171450"/>
          </a:xfrm>
          <a:custGeom>
            <a:avLst/>
            <a:gdLst/>
            <a:ahLst/>
            <a:cxnLst/>
            <a:rect l="l" t="t" r="r" b="b"/>
            <a:pathLst>
              <a:path w="406400" h="171450">
                <a:moveTo>
                  <a:pt x="406209" y="0"/>
                </a:moveTo>
                <a:lnTo>
                  <a:pt x="46240" y="0"/>
                </a:lnTo>
                <a:lnTo>
                  <a:pt x="46240" y="40005"/>
                </a:lnTo>
                <a:lnTo>
                  <a:pt x="0" y="80022"/>
                </a:lnTo>
                <a:lnTo>
                  <a:pt x="46240" y="125679"/>
                </a:lnTo>
                <a:lnTo>
                  <a:pt x="46240" y="171450"/>
                </a:lnTo>
                <a:lnTo>
                  <a:pt x="406209" y="171450"/>
                </a:lnTo>
                <a:lnTo>
                  <a:pt x="406209" y="0"/>
                </a:lnTo>
                <a:close/>
              </a:path>
            </a:pathLst>
          </a:custGeom>
          <a:solidFill>
            <a:srgbClr val="323031"/>
          </a:solidFill>
        </p:spPr>
        <p:txBody>
          <a:bodyPr wrap="square" lIns="0" tIns="0" rIns="0" bIns="0" rtlCol="0"/>
          <a:lstStyle/>
          <a:p>
            <a:endParaRPr lang="pt-BR" noProof="0" dirty="0"/>
          </a:p>
        </p:txBody>
      </p:sp>
      <p:sp>
        <p:nvSpPr>
          <p:cNvPr id="11" name="object 44">
            <a:extLst>
              <a:ext uri="{FF2B5EF4-FFF2-40B4-BE49-F238E27FC236}">
                <a16:creationId xmlns:a16="http://schemas.microsoft.com/office/drawing/2014/main" id="{818AC571-AC6D-D7DD-6161-643D73BD614A}"/>
              </a:ext>
            </a:extLst>
          </p:cNvPr>
          <p:cNvSpPr/>
          <p:nvPr/>
        </p:nvSpPr>
        <p:spPr>
          <a:xfrm>
            <a:off x="6901962" y="3557543"/>
            <a:ext cx="406400" cy="171450"/>
          </a:xfrm>
          <a:custGeom>
            <a:avLst/>
            <a:gdLst/>
            <a:ahLst/>
            <a:cxnLst/>
            <a:rect l="l" t="t" r="r" b="b"/>
            <a:pathLst>
              <a:path w="406400" h="171450">
                <a:moveTo>
                  <a:pt x="406209" y="0"/>
                </a:moveTo>
                <a:lnTo>
                  <a:pt x="46240" y="0"/>
                </a:lnTo>
                <a:lnTo>
                  <a:pt x="46240" y="40005"/>
                </a:lnTo>
                <a:lnTo>
                  <a:pt x="0" y="80022"/>
                </a:lnTo>
                <a:lnTo>
                  <a:pt x="46240" y="125679"/>
                </a:lnTo>
                <a:lnTo>
                  <a:pt x="46240" y="171450"/>
                </a:lnTo>
                <a:lnTo>
                  <a:pt x="406209" y="171450"/>
                </a:lnTo>
                <a:lnTo>
                  <a:pt x="406209" y="0"/>
                </a:lnTo>
                <a:close/>
              </a:path>
            </a:pathLst>
          </a:custGeom>
          <a:solidFill>
            <a:srgbClr val="323031"/>
          </a:solidFill>
        </p:spPr>
        <p:txBody>
          <a:bodyPr wrap="square" lIns="0" tIns="0" rIns="0" bIns="0" rtlCol="0"/>
          <a:lstStyle/>
          <a:p>
            <a:endParaRPr lang="pt-BR" noProof="0" dirty="0"/>
          </a:p>
        </p:txBody>
      </p:sp>
      <p:sp>
        <p:nvSpPr>
          <p:cNvPr id="15" name="object 74">
            <a:extLst>
              <a:ext uri="{FF2B5EF4-FFF2-40B4-BE49-F238E27FC236}">
                <a16:creationId xmlns:a16="http://schemas.microsoft.com/office/drawing/2014/main" id="{F9DC94B1-4704-E329-6DA2-A591AA348ED1}"/>
              </a:ext>
            </a:extLst>
          </p:cNvPr>
          <p:cNvSpPr txBox="1"/>
          <p:nvPr/>
        </p:nvSpPr>
        <p:spPr>
          <a:xfrm>
            <a:off x="347154" y="3185220"/>
            <a:ext cx="3978596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" algn="just">
              <a:spcBef>
                <a:spcPts val="5"/>
              </a:spcBef>
              <a:tabLst>
                <a:tab pos="6142355" algn="l"/>
              </a:tabLst>
            </a:pPr>
            <a:r>
              <a:rPr lang="pt-BR" sz="1200" dirty="0">
                <a:solidFill>
                  <a:srgbClr val="FF8E0D"/>
                </a:solidFill>
                <a:latin typeface="+mj-lt"/>
              </a:rPr>
              <a:t>RENTABILIDADE LÍQUIDA DO PPC – </a:t>
            </a:r>
            <a:r>
              <a:rPr lang="pt-BR" sz="1200" spc="-45" dirty="0">
                <a:solidFill>
                  <a:srgbClr val="FF8E0D"/>
                </a:solidFill>
                <a:latin typeface="Sego UI"/>
              </a:rPr>
              <a:t>JUNHO</a:t>
            </a:r>
            <a:r>
              <a:rPr lang="pt-BR" sz="1200" dirty="0">
                <a:solidFill>
                  <a:srgbClr val="FF8E0D"/>
                </a:solidFill>
                <a:latin typeface="+mj-lt"/>
              </a:rPr>
              <a:t>/2026</a:t>
            </a:r>
          </a:p>
        </p:txBody>
      </p:sp>
      <p:sp>
        <p:nvSpPr>
          <p:cNvPr id="16" name="object 76">
            <a:extLst>
              <a:ext uri="{FF2B5EF4-FFF2-40B4-BE49-F238E27FC236}">
                <a16:creationId xmlns:a16="http://schemas.microsoft.com/office/drawing/2014/main" id="{6687E12F-9557-828B-2684-DFD8E4B65CAC}"/>
              </a:ext>
            </a:extLst>
          </p:cNvPr>
          <p:cNvSpPr txBox="1"/>
          <p:nvPr/>
        </p:nvSpPr>
        <p:spPr>
          <a:xfrm>
            <a:off x="3951490" y="3180110"/>
            <a:ext cx="32796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" algn="just">
              <a:spcBef>
                <a:spcPts val="5"/>
              </a:spcBef>
              <a:tabLst>
                <a:tab pos="6142355" algn="l"/>
              </a:tabLst>
            </a:pPr>
            <a:r>
              <a:rPr lang="pt-BR" sz="1200" dirty="0">
                <a:solidFill>
                  <a:srgbClr val="FF8E0D"/>
                </a:solidFill>
                <a:latin typeface="+mj-lt"/>
              </a:rPr>
              <a:t>RENTABILIDADE LÍQUIDA DO PPC – 2026</a:t>
            </a:r>
          </a:p>
        </p:txBody>
      </p:sp>
      <p:grpSp>
        <p:nvGrpSpPr>
          <p:cNvPr id="17" name="object 35">
            <a:extLst>
              <a:ext uri="{FF2B5EF4-FFF2-40B4-BE49-F238E27FC236}">
                <a16:creationId xmlns:a16="http://schemas.microsoft.com/office/drawing/2014/main" id="{73D3485A-BFD9-324B-B934-ADE31400EF64}"/>
              </a:ext>
            </a:extLst>
          </p:cNvPr>
          <p:cNvGrpSpPr/>
          <p:nvPr/>
        </p:nvGrpSpPr>
        <p:grpSpPr>
          <a:xfrm>
            <a:off x="343816" y="4061795"/>
            <a:ext cx="3330321" cy="171450"/>
            <a:chOff x="371995" y="3615753"/>
            <a:chExt cx="3330321" cy="171450"/>
          </a:xfrm>
        </p:grpSpPr>
        <p:sp>
          <p:nvSpPr>
            <p:cNvPr id="19" name="object 36">
              <a:extLst>
                <a:ext uri="{FF2B5EF4-FFF2-40B4-BE49-F238E27FC236}">
                  <a16:creationId xmlns:a16="http://schemas.microsoft.com/office/drawing/2014/main" id="{06B80675-E52C-3637-E8A1-A76E2927CEB3}"/>
                </a:ext>
              </a:extLst>
            </p:cNvPr>
            <p:cNvSpPr/>
            <p:nvPr/>
          </p:nvSpPr>
          <p:spPr>
            <a:xfrm flipV="1">
              <a:off x="1763945" y="3660701"/>
              <a:ext cx="1512000" cy="45719"/>
            </a:xfrm>
            <a:custGeom>
              <a:avLst/>
              <a:gdLst/>
              <a:ahLst/>
              <a:cxnLst/>
              <a:rect l="l" t="t" r="r" b="b"/>
              <a:pathLst>
                <a:path w="247650">
                  <a:moveTo>
                    <a:pt x="0" y="0"/>
                  </a:moveTo>
                  <a:lnTo>
                    <a:pt x="247591" y="0"/>
                  </a:lnTo>
                </a:path>
              </a:pathLst>
            </a:custGeom>
            <a:ln w="12700">
              <a:solidFill>
                <a:srgbClr val="808285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20" name="object 37">
              <a:extLst>
                <a:ext uri="{FF2B5EF4-FFF2-40B4-BE49-F238E27FC236}">
                  <a16:creationId xmlns:a16="http://schemas.microsoft.com/office/drawing/2014/main" id="{A073C76A-EA65-C8C0-489D-5A49694DB1C2}"/>
                </a:ext>
              </a:extLst>
            </p:cNvPr>
            <p:cNvSpPr/>
            <p:nvPr/>
          </p:nvSpPr>
          <p:spPr>
            <a:xfrm>
              <a:off x="3424241" y="3695128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0" y="6350"/>
                  </a:moveTo>
                  <a:lnTo>
                    <a:pt x="1859" y="1859"/>
                  </a:lnTo>
                  <a:lnTo>
                    <a:pt x="6349" y="0"/>
                  </a:lnTo>
                  <a:lnTo>
                    <a:pt x="10840" y="1859"/>
                  </a:lnTo>
                  <a:lnTo>
                    <a:pt x="12699" y="6350"/>
                  </a:lnTo>
                  <a:lnTo>
                    <a:pt x="10840" y="10840"/>
                  </a:lnTo>
                  <a:lnTo>
                    <a:pt x="6349" y="12700"/>
                  </a:lnTo>
                  <a:lnTo>
                    <a:pt x="1859" y="10840"/>
                  </a:lnTo>
                  <a:lnTo>
                    <a:pt x="0" y="635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21" name="object 38">
              <a:extLst>
                <a:ext uri="{FF2B5EF4-FFF2-40B4-BE49-F238E27FC236}">
                  <a16:creationId xmlns:a16="http://schemas.microsoft.com/office/drawing/2014/main" id="{186BE4F6-5BE9-60E9-72B7-C05114411563}"/>
                </a:ext>
              </a:extLst>
            </p:cNvPr>
            <p:cNvSpPr/>
            <p:nvPr/>
          </p:nvSpPr>
          <p:spPr>
            <a:xfrm>
              <a:off x="371995" y="3615753"/>
              <a:ext cx="635" cy="171450"/>
            </a:xfrm>
            <a:custGeom>
              <a:avLst/>
              <a:gdLst/>
              <a:ahLst/>
              <a:cxnLst/>
              <a:rect l="l" t="t" r="r" b="b"/>
              <a:pathLst>
                <a:path w="635" h="171450">
                  <a:moveTo>
                    <a:pt x="127" y="0"/>
                  </a:moveTo>
                  <a:lnTo>
                    <a:pt x="0" y="171450"/>
                  </a:lnTo>
                  <a:lnTo>
                    <a:pt x="127" y="0"/>
                  </a:lnTo>
                  <a:close/>
                </a:path>
              </a:pathLst>
            </a:custGeom>
            <a:solidFill>
              <a:srgbClr val="76BDE9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22" name="object 39">
              <a:extLst>
                <a:ext uri="{FF2B5EF4-FFF2-40B4-BE49-F238E27FC236}">
                  <a16:creationId xmlns:a16="http://schemas.microsoft.com/office/drawing/2014/main" id="{E7E6C960-5F4F-1BAF-55D6-2AEB559CA54C}"/>
                </a:ext>
              </a:extLst>
            </p:cNvPr>
            <p:cNvSpPr/>
            <p:nvPr/>
          </p:nvSpPr>
          <p:spPr>
            <a:xfrm>
              <a:off x="3295916" y="3615753"/>
              <a:ext cx="406400" cy="171450"/>
            </a:xfrm>
            <a:custGeom>
              <a:avLst/>
              <a:gdLst/>
              <a:ahLst/>
              <a:cxnLst/>
              <a:rect l="l" t="t" r="r" b="b"/>
              <a:pathLst>
                <a:path w="406400" h="171450">
                  <a:moveTo>
                    <a:pt x="406209" y="0"/>
                  </a:moveTo>
                  <a:lnTo>
                    <a:pt x="46240" y="0"/>
                  </a:lnTo>
                  <a:lnTo>
                    <a:pt x="46240" y="40005"/>
                  </a:lnTo>
                  <a:lnTo>
                    <a:pt x="0" y="80022"/>
                  </a:lnTo>
                  <a:lnTo>
                    <a:pt x="46240" y="125679"/>
                  </a:lnTo>
                  <a:lnTo>
                    <a:pt x="46240" y="171450"/>
                  </a:lnTo>
                  <a:lnTo>
                    <a:pt x="406209" y="171450"/>
                  </a:lnTo>
                  <a:lnTo>
                    <a:pt x="406209" y="0"/>
                  </a:lnTo>
                  <a:close/>
                </a:path>
              </a:pathLst>
            </a:custGeom>
            <a:solidFill>
              <a:srgbClr val="323031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</p:grpSp>
      <p:grpSp>
        <p:nvGrpSpPr>
          <p:cNvPr id="23" name="object 40">
            <a:extLst>
              <a:ext uri="{FF2B5EF4-FFF2-40B4-BE49-F238E27FC236}">
                <a16:creationId xmlns:a16="http://schemas.microsoft.com/office/drawing/2014/main" id="{4097CA11-73D7-3B09-B76B-892DE2DDB2F4}"/>
              </a:ext>
            </a:extLst>
          </p:cNvPr>
          <p:cNvGrpSpPr/>
          <p:nvPr/>
        </p:nvGrpSpPr>
        <p:grpSpPr>
          <a:xfrm>
            <a:off x="324588" y="3566498"/>
            <a:ext cx="3341603" cy="224127"/>
            <a:chOff x="372135" y="3200856"/>
            <a:chExt cx="3341603" cy="172272"/>
          </a:xfrm>
        </p:grpSpPr>
        <p:sp>
          <p:nvSpPr>
            <p:cNvPr id="24" name="object 42">
              <a:extLst>
                <a:ext uri="{FF2B5EF4-FFF2-40B4-BE49-F238E27FC236}">
                  <a16:creationId xmlns:a16="http://schemas.microsoft.com/office/drawing/2014/main" id="{7FA382E9-23D3-934F-BF9A-1FEAA9856528}"/>
                </a:ext>
              </a:extLst>
            </p:cNvPr>
            <p:cNvSpPr/>
            <p:nvPr/>
          </p:nvSpPr>
          <p:spPr>
            <a:xfrm>
              <a:off x="3430578" y="3280321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0" y="6350"/>
                  </a:moveTo>
                  <a:lnTo>
                    <a:pt x="1859" y="1859"/>
                  </a:lnTo>
                  <a:lnTo>
                    <a:pt x="6350" y="0"/>
                  </a:lnTo>
                  <a:lnTo>
                    <a:pt x="10840" y="1859"/>
                  </a:lnTo>
                  <a:lnTo>
                    <a:pt x="12700" y="6350"/>
                  </a:lnTo>
                  <a:lnTo>
                    <a:pt x="10840" y="10840"/>
                  </a:lnTo>
                  <a:lnTo>
                    <a:pt x="6350" y="12700"/>
                  </a:lnTo>
                  <a:lnTo>
                    <a:pt x="1859" y="10840"/>
                  </a:lnTo>
                  <a:lnTo>
                    <a:pt x="0" y="635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25" name="object 44">
              <a:extLst>
                <a:ext uri="{FF2B5EF4-FFF2-40B4-BE49-F238E27FC236}">
                  <a16:creationId xmlns:a16="http://schemas.microsoft.com/office/drawing/2014/main" id="{5997A46E-B32C-054D-9A9E-56ABA1552D16}"/>
                </a:ext>
              </a:extLst>
            </p:cNvPr>
            <p:cNvSpPr/>
            <p:nvPr/>
          </p:nvSpPr>
          <p:spPr>
            <a:xfrm>
              <a:off x="3307338" y="3201678"/>
              <a:ext cx="406400" cy="171450"/>
            </a:xfrm>
            <a:custGeom>
              <a:avLst/>
              <a:gdLst/>
              <a:ahLst/>
              <a:cxnLst/>
              <a:rect l="l" t="t" r="r" b="b"/>
              <a:pathLst>
                <a:path w="406400" h="171450">
                  <a:moveTo>
                    <a:pt x="406209" y="0"/>
                  </a:moveTo>
                  <a:lnTo>
                    <a:pt x="46240" y="0"/>
                  </a:lnTo>
                  <a:lnTo>
                    <a:pt x="46240" y="40005"/>
                  </a:lnTo>
                  <a:lnTo>
                    <a:pt x="0" y="80022"/>
                  </a:lnTo>
                  <a:lnTo>
                    <a:pt x="46240" y="125679"/>
                  </a:lnTo>
                  <a:lnTo>
                    <a:pt x="46240" y="171450"/>
                  </a:lnTo>
                  <a:lnTo>
                    <a:pt x="406209" y="171450"/>
                  </a:lnTo>
                  <a:lnTo>
                    <a:pt x="406209" y="0"/>
                  </a:lnTo>
                  <a:close/>
                </a:path>
              </a:pathLst>
            </a:custGeom>
            <a:solidFill>
              <a:srgbClr val="323031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26" name="object 43">
              <a:extLst>
                <a:ext uri="{FF2B5EF4-FFF2-40B4-BE49-F238E27FC236}">
                  <a16:creationId xmlns:a16="http://schemas.microsoft.com/office/drawing/2014/main" id="{6E3999A6-CD32-6E3E-FC51-2356CCC4CA7E}"/>
                </a:ext>
              </a:extLst>
            </p:cNvPr>
            <p:cNvSpPr/>
            <p:nvPr/>
          </p:nvSpPr>
          <p:spPr>
            <a:xfrm>
              <a:off x="372135" y="3200856"/>
              <a:ext cx="1884724" cy="149029"/>
            </a:xfrm>
            <a:custGeom>
              <a:avLst/>
              <a:gdLst/>
              <a:ahLst/>
              <a:cxnLst/>
              <a:rect l="l" t="t" r="r" b="b"/>
              <a:pathLst>
                <a:path w="2924175" h="171450">
                  <a:moveTo>
                    <a:pt x="2923794" y="0"/>
                  </a:moveTo>
                  <a:lnTo>
                    <a:pt x="0" y="0"/>
                  </a:lnTo>
                  <a:lnTo>
                    <a:pt x="0" y="171450"/>
                  </a:lnTo>
                  <a:lnTo>
                    <a:pt x="2923794" y="171450"/>
                  </a:lnTo>
                  <a:lnTo>
                    <a:pt x="2923794" y="0"/>
                  </a:lnTo>
                  <a:close/>
                </a:path>
              </a:pathLst>
            </a:custGeom>
            <a:solidFill>
              <a:srgbClr val="32374B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</p:grpSp>
      <p:grpSp>
        <p:nvGrpSpPr>
          <p:cNvPr id="27" name="object 45">
            <a:extLst>
              <a:ext uri="{FF2B5EF4-FFF2-40B4-BE49-F238E27FC236}">
                <a16:creationId xmlns:a16="http://schemas.microsoft.com/office/drawing/2014/main" id="{E2185EF4-299A-8480-8AC5-49074B539FA9}"/>
              </a:ext>
            </a:extLst>
          </p:cNvPr>
          <p:cNvGrpSpPr/>
          <p:nvPr/>
        </p:nvGrpSpPr>
        <p:grpSpPr>
          <a:xfrm>
            <a:off x="324589" y="4488643"/>
            <a:ext cx="3355597" cy="177552"/>
            <a:chOff x="372123" y="4048642"/>
            <a:chExt cx="3355597" cy="177552"/>
          </a:xfrm>
        </p:grpSpPr>
        <p:sp>
          <p:nvSpPr>
            <p:cNvPr id="28" name="object 46">
              <a:extLst>
                <a:ext uri="{FF2B5EF4-FFF2-40B4-BE49-F238E27FC236}">
                  <a16:creationId xmlns:a16="http://schemas.microsoft.com/office/drawing/2014/main" id="{E146E76C-5A8C-F9D6-530F-76DB1B060B71}"/>
                </a:ext>
              </a:extLst>
            </p:cNvPr>
            <p:cNvSpPr/>
            <p:nvPr/>
          </p:nvSpPr>
          <p:spPr>
            <a:xfrm>
              <a:off x="786629" y="4140469"/>
              <a:ext cx="2583203" cy="45719"/>
            </a:xfrm>
            <a:custGeom>
              <a:avLst/>
              <a:gdLst/>
              <a:ahLst/>
              <a:cxnLst/>
              <a:rect l="l" t="t" r="r" b="b"/>
              <a:pathLst>
                <a:path w="1515745">
                  <a:moveTo>
                    <a:pt x="0" y="0"/>
                  </a:moveTo>
                  <a:lnTo>
                    <a:pt x="1515206" y="0"/>
                  </a:lnTo>
                </a:path>
              </a:pathLst>
            </a:custGeom>
            <a:ln w="12700">
              <a:solidFill>
                <a:srgbClr val="808285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31" name="object 47">
              <a:extLst>
                <a:ext uri="{FF2B5EF4-FFF2-40B4-BE49-F238E27FC236}">
                  <a16:creationId xmlns:a16="http://schemas.microsoft.com/office/drawing/2014/main" id="{459658AE-1532-342D-EEA0-31C7D4498442}"/>
                </a:ext>
              </a:extLst>
            </p:cNvPr>
            <p:cNvSpPr/>
            <p:nvPr/>
          </p:nvSpPr>
          <p:spPr>
            <a:xfrm>
              <a:off x="3430578" y="4128033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0" y="6350"/>
                  </a:moveTo>
                  <a:lnTo>
                    <a:pt x="1859" y="1859"/>
                  </a:lnTo>
                  <a:lnTo>
                    <a:pt x="6350" y="0"/>
                  </a:lnTo>
                  <a:lnTo>
                    <a:pt x="10840" y="1859"/>
                  </a:lnTo>
                  <a:lnTo>
                    <a:pt x="12700" y="6350"/>
                  </a:lnTo>
                  <a:lnTo>
                    <a:pt x="10840" y="10840"/>
                  </a:lnTo>
                  <a:lnTo>
                    <a:pt x="6350" y="12700"/>
                  </a:lnTo>
                  <a:lnTo>
                    <a:pt x="1859" y="10840"/>
                  </a:lnTo>
                  <a:lnTo>
                    <a:pt x="0" y="635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32" name="object 48">
              <a:extLst>
                <a:ext uri="{FF2B5EF4-FFF2-40B4-BE49-F238E27FC236}">
                  <a16:creationId xmlns:a16="http://schemas.microsoft.com/office/drawing/2014/main" id="{2458CE93-2459-5B15-25F9-654F470098E0}"/>
                </a:ext>
              </a:extLst>
            </p:cNvPr>
            <p:cNvSpPr/>
            <p:nvPr/>
          </p:nvSpPr>
          <p:spPr>
            <a:xfrm>
              <a:off x="372123" y="4048642"/>
              <a:ext cx="1295467" cy="175091"/>
            </a:xfrm>
            <a:custGeom>
              <a:avLst/>
              <a:gdLst/>
              <a:ahLst/>
              <a:cxnLst/>
              <a:rect l="l" t="t" r="r" b="b"/>
              <a:pathLst>
                <a:path w="1530985" h="171450">
                  <a:moveTo>
                    <a:pt x="1530477" y="0"/>
                  </a:moveTo>
                  <a:lnTo>
                    <a:pt x="0" y="0"/>
                  </a:lnTo>
                  <a:lnTo>
                    <a:pt x="0" y="171449"/>
                  </a:lnTo>
                  <a:lnTo>
                    <a:pt x="1530477" y="171449"/>
                  </a:lnTo>
                  <a:lnTo>
                    <a:pt x="1530477" y="0"/>
                  </a:lnTo>
                  <a:close/>
                </a:path>
              </a:pathLst>
            </a:custGeom>
            <a:solidFill>
              <a:srgbClr val="FF8E0D"/>
            </a:solidFill>
          </p:spPr>
          <p:txBody>
            <a:bodyPr wrap="square" lIns="0" tIns="0" rIns="0" bIns="0" rtlCol="0"/>
            <a:lstStyle/>
            <a:p>
              <a:endParaRPr lang="pt-BR" noProof="0" dirty="0">
                <a:highlight>
                  <a:srgbClr val="FF8E0D"/>
                </a:highlight>
              </a:endParaRPr>
            </a:p>
          </p:txBody>
        </p:sp>
        <p:sp>
          <p:nvSpPr>
            <p:cNvPr id="33" name="object 49">
              <a:extLst>
                <a:ext uri="{FF2B5EF4-FFF2-40B4-BE49-F238E27FC236}">
                  <a16:creationId xmlns:a16="http://schemas.microsoft.com/office/drawing/2014/main" id="{F38BF934-967E-D17B-9C75-5284EDC0B4BF}"/>
                </a:ext>
              </a:extLst>
            </p:cNvPr>
            <p:cNvSpPr/>
            <p:nvPr/>
          </p:nvSpPr>
          <p:spPr>
            <a:xfrm>
              <a:off x="3321320" y="4054744"/>
              <a:ext cx="406400" cy="171450"/>
            </a:xfrm>
            <a:custGeom>
              <a:avLst/>
              <a:gdLst/>
              <a:ahLst/>
              <a:cxnLst/>
              <a:rect l="l" t="t" r="r" b="b"/>
              <a:pathLst>
                <a:path w="406400" h="171450">
                  <a:moveTo>
                    <a:pt x="406209" y="0"/>
                  </a:moveTo>
                  <a:lnTo>
                    <a:pt x="46240" y="0"/>
                  </a:lnTo>
                  <a:lnTo>
                    <a:pt x="46240" y="40005"/>
                  </a:lnTo>
                  <a:lnTo>
                    <a:pt x="0" y="80022"/>
                  </a:lnTo>
                  <a:lnTo>
                    <a:pt x="46240" y="125679"/>
                  </a:lnTo>
                  <a:lnTo>
                    <a:pt x="46240" y="171450"/>
                  </a:lnTo>
                  <a:lnTo>
                    <a:pt x="406209" y="171450"/>
                  </a:lnTo>
                  <a:lnTo>
                    <a:pt x="406209" y="0"/>
                  </a:lnTo>
                  <a:close/>
                </a:path>
              </a:pathLst>
            </a:custGeom>
            <a:solidFill>
              <a:srgbClr val="323031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</p:grpSp>
      <p:sp>
        <p:nvSpPr>
          <p:cNvPr id="34" name="object 50">
            <a:extLst>
              <a:ext uri="{FF2B5EF4-FFF2-40B4-BE49-F238E27FC236}">
                <a16:creationId xmlns:a16="http://schemas.microsoft.com/office/drawing/2014/main" id="{EFE055DF-96FC-7524-F706-782170A6AF9F}"/>
              </a:ext>
            </a:extLst>
          </p:cNvPr>
          <p:cNvSpPr txBox="1"/>
          <p:nvPr/>
        </p:nvSpPr>
        <p:spPr>
          <a:xfrm>
            <a:off x="3322347" y="3563198"/>
            <a:ext cx="35179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pt-BR" sz="950" b="1" spc="-10" dirty="0">
                <a:solidFill>
                  <a:srgbClr val="FFFFFF"/>
                </a:solidFill>
                <a:latin typeface="+mj-lt"/>
                <a:cs typeface="Gill Sans MT"/>
              </a:rPr>
              <a:t>0,69%</a:t>
            </a:r>
            <a:endParaRPr lang="pt-BR" sz="950" dirty="0">
              <a:latin typeface="+mj-lt"/>
              <a:cs typeface="Gill Sans MT"/>
            </a:endParaRPr>
          </a:p>
        </p:txBody>
      </p:sp>
      <p:sp>
        <p:nvSpPr>
          <p:cNvPr id="35" name="object 52">
            <a:extLst>
              <a:ext uri="{FF2B5EF4-FFF2-40B4-BE49-F238E27FC236}">
                <a16:creationId xmlns:a16="http://schemas.microsoft.com/office/drawing/2014/main" id="{A82F8C87-C64A-4C8C-6726-330841C43294}"/>
              </a:ext>
            </a:extLst>
          </p:cNvPr>
          <p:cNvSpPr txBox="1"/>
          <p:nvPr/>
        </p:nvSpPr>
        <p:spPr>
          <a:xfrm>
            <a:off x="3344223" y="4059692"/>
            <a:ext cx="34988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pt-BR" sz="950" b="1" spc="-10" dirty="0">
                <a:solidFill>
                  <a:srgbClr val="FFFFFF"/>
                </a:solidFill>
                <a:latin typeface="+mj-lt"/>
                <a:cs typeface="Gill Sans MT"/>
              </a:rPr>
              <a:t>0,84%</a:t>
            </a:r>
            <a:endParaRPr lang="pt-BR" sz="950" dirty="0">
              <a:latin typeface="+mj-lt"/>
              <a:cs typeface="Gill Sans MT"/>
            </a:endParaRPr>
          </a:p>
        </p:txBody>
      </p:sp>
      <p:sp>
        <p:nvSpPr>
          <p:cNvPr id="36" name="object 53">
            <a:extLst>
              <a:ext uri="{FF2B5EF4-FFF2-40B4-BE49-F238E27FC236}">
                <a16:creationId xmlns:a16="http://schemas.microsoft.com/office/drawing/2014/main" id="{51C63F71-BD01-114E-49EC-9F1DE43CC4C4}"/>
              </a:ext>
            </a:extLst>
          </p:cNvPr>
          <p:cNvSpPr txBox="1"/>
          <p:nvPr/>
        </p:nvSpPr>
        <p:spPr>
          <a:xfrm>
            <a:off x="3340658" y="4493399"/>
            <a:ext cx="35750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pt-BR" sz="950" b="1" spc="-10" dirty="0">
                <a:solidFill>
                  <a:srgbClr val="FFFFFF"/>
                </a:solidFill>
                <a:latin typeface="+mj-lt"/>
                <a:cs typeface="Gill Sans MT"/>
              </a:rPr>
              <a:t>0,49%</a:t>
            </a:r>
            <a:endParaRPr lang="pt-BR" sz="950" dirty="0">
              <a:latin typeface="+mj-lt"/>
              <a:cs typeface="Gill Sans MT"/>
            </a:endParaRPr>
          </a:p>
        </p:txBody>
      </p:sp>
      <p:grpSp>
        <p:nvGrpSpPr>
          <p:cNvPr id="37" name="object 35">
            <a:extLst>
              <a:ext uri="{FF2B5EF4-FFF2-40B4-BE49-F238E27FC236}">
                <a16:creationId xmlns:a16="http://schemas.microsoft.com/office/drawing/2014/main" id="{E6631C4B-AB8A-327D-3E1F-6D82D1F4FA26}"/>
              </a:ext>
            </a:extLst>
          </p:cNvPr>
          <p:cNvGrpSpPr/>
          <p:nvPr/>
        </p:nvGrpSpPr>
        <p:grpSpPr>
          <a:xfrm>
            <a:off x="3725666" y="4063693"/>
            <a:ext cx="3133872" cy="171450"/>
            <a:chOff x="371995" y="3615753"/>
            <a:chExt cx="3133872" cy="171450"/>
          </a:xfrm>
        </p:grpSpPr>
        <p:sp>
          <p:nvSpPr>
            <p:cNvPr id="38" name="object 36">
              <a:extLst>
                <a:ext uri="{FF2B5EF4-FFF2-40B4-BE49-F238E27FC236}">
                  <a16:creationId xmlns:a16="http://schemas.microsoft.com/office/drawing/2014/main" id="{46019930-C743-770F-8537-FE10457AD515}"/>
                </a:ext>
              </a:extLst>
            </p:cNvPr>
            <p:cNvSpPr/>
            <p:nvPr/>
          </p:nvSpPr>
          <p:spPr>
            <a:xfrm flipV="1">
              <a:off x="2281867" y="3647459"/>
              <a:ext cx="1224000" cy="51495"/>
            </a:xfrm>
            <a:custGeom>
              <a:avLst/>
              <a:gdLst/>
              <a:ahLst/>
              <a:cxnLst/>
              <a:rect l="l" t="t" r="r" b="b"/>
              <a:pathLst>
                <a:path w="247650">
                  <a:moveTo>
                    <a:pt x="0" y="0"/>
                  </a:moveTo>
                  <a:lnTo>
                    <a:pt x="247591" y="0"/>
                  </a:lnTo>
                </a:path>
              </a:pathLst>
            </a:custGeom>
            <a:ln w="12700">
              <a:solidFill>
                <a:srgbClr val="808285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39" name="object 38">
              <a:extLst>
                <a:ext uri="{FF2B5EF4-FFF2-40B4-BE49-F238E27FC236}">
                  <a16:creationId xmlns:a16="http://schemas.microsoft.com/office/drawing/2014/main" id="{F51DD3DD-29D5-132F-8F6A-6EF25F9A9886}"/>
                </a:ext>
              </a:extLst>
            </p:cNvPr>
            <p:cNvSpPr/>
            <p:nvPr/>
          </p:nvSpPr>
          <p:spPr>
            <a:xfrm>
              <a:off x="371995" y="3615753"/>
              <a:ext cx="635" cy="171450"/>
            </a:xfrm>
            <a:custGeom>
              <a:avLst/>
              <a:gdLst/>
              <a:ahLst/>
              <a:cxnLst/>
              <a:rect l="l" t="t" r="r" b="b"/>
              <a:pathLst>
                <a:path w="635" h="171450">
                  <a:moveTo>
                    <a:pt x="127" y="0"/>
                  </a:moveTo>
                  <a:lnTo>
                    <a:pt x="0" y="171450"/>
                  </a:lnTo>
                  <a:lnTo>
                    <a:pt x="127" y="0"/>
                  </a:lnTo>
                  <a:close/>
                </a:path>
              </a:pathLst>
            </a:custGeom>
            <a:solidFill>
              <a:srgbClr val="76BDE9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</p:grpSp>
      <p:grpSp>
        <p:nvGrpSpPr>
          <p:cNvPr id="40" name="object 40">
            <a:extLst>
              <a:ext uri="{FF2B5EF4-FFF2-40B4-BE49-F238E27FC236}">
                <a16:creationId xmlns:a16="http://schemas.microsoft.com/office/drawing/2014/main" id="{AF980563-4D6B-5CB8-A68B-465FB3C92CC9}"/>
              </a:ext>
            </a:extLst>
          </p:cNvPr>
          <p:cNvGrpSpPr/>
          <p:nvPr/>
        </p:nvGrpSpPr>
        <p:grpSpPr>
          <a:xfrm>
            <a:off x="3936540" y="3554032"/>
            <a:ext cx="3071142" cy="191380"/>
            <a:chOff x="372136" y="3200856"/>
            <a:chExt cx="3071142" cy="191380"/>
          </a:xfrm>
        </p:grpSpPr>
        <p:sp>
          <p:nvSpPr>
            <p:cNvPr id="41" name="object 42">
              <a:extLst>
                <a:ext uri="{FF2B5EF4-FFF2-40B4-BE49-F238E27FC236}">
                  <a16:creationId xmlns:a16="http://schemas.microsoft.com/office/drawing/2014/main" id="{B2ABB419-20AD-2451-0BF7-8DDEEB8BC14F}"/>
                </a:ext>
              </a:extLst>
            </p:cNvPr>
            <p:cNvSpPr/>
            <p:nvPr/>
          </p:nvSpPr>
          <p:spPr>
            <a:xfrm>
              <a:off x="3430578" y="3280321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0" y="6350"/>
                  </a:moveTo>
                  <a:lnTo>
                    <a:pt x="1859" y="1859"/>
                  </a:lnTo>
                  <a:lnTo>
                    <a:pt x="6350" y="0"/>
                  </a:lnTo>
                  <a:lnTo>
                    <a:pt x="10840" y="1859"/>
                  </a:lnTo>
                  <a:lnTo>
                    <a:pt x="12700" y="6350"/>
                  </a:lnTo>
                  <a:lnTo>
                    <a:pt x="10840" y="10840"/>
                  </a:lnTo>
                  <a:lnTo>
                    <a:pt x="6350" y="12700"/>
                  </a:lnTo>
                  <a:lnTo>
                    <a:pt x="1859" y="10840"/>
                  </a:lnTo>
                  <a:lnTo>
                    <a:pt x="0" y="635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42" name="object 43">
              <a:extLst>
                <a:ext uri="{FF2B5EF4-FFF2-40B4-BE49-F238E27FC236}">
                  <a16:creationId xmlns:a16="http://schemas.microsoft.com/office/drawing/2014/main" id="{559AAC45-AFDE-F4F9-285B-2E6D74933D85}"/>
                </a:ext>
              </a:extLst>
            </p:cNvPr>
            <p:cNvSpPr/>
            <p:nvPr/>
          </p:nvSpPr>
          <p:spPr>
            <a:xfrm>
              <a:off x="372136" y="3200856"/>
              <a:ext cx="2060500" cy="191380"/>
            </a:xfrm>
            <a:custGeom>
              <a:avLst/>
              <a:gdLst/>
              <a:ahLst/>
              <a:cxnLst/>
              <a:rect l="l" t="t" r="r" b="b"/>
              <a:pathLst>
                <a:path w="2924175" h="171450">
                  <a:moveTo>
                    <a:pt x="2923794" y="0"/>
                  </a:moveTo>
                  <a:lnTo>
                    <a:pt x="0" y="0"/>
                  </a:lnTo>
                  <a:lnTo>
                    <a:pt x="0" y="171450"/>
                  </a:lnTo>
                  <a:lnTo>
                    <a:pt x="2923794" y="171450"/>
                  </a:lnTo>
                  <a:lnTo>
                    <a:pt x="2923794" y="0"/>
                  </a:lnTo>
                  <a:close/>
                </a:path>
              </a:pathLst>
            </a:custGeom>
            <a:solidFill>
              <a:srgbClr val="32374B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</p:grpSp>
      <p:grpSp>
        <p:nvGrpSpPr>
          <p:cNvPr id="43" name="object 45">
            <a:extLst>
              <a:ext uri="{FF2B5EF4-FFF2-40B4-BE49-F238E27FC236}">
                <a16:creationId xmlns:a16="http://schemas.microsoft.com/office/drawing/2014/main" id="{38747A01-344B-2CEA-EAE7-BF7815D9930D}"/>
              </a:ext>
            </a:extLst>
          </p:cNvPr>
          <p:cNvGrpSpPr/>
          <p:nvPr/>
        </p:nvGrpSpPr>
        <p:grpSpPr>
          <a:xfrm>
            <a:off x="3936539" y="4476178"/>
            <a:ext cx="2982141" cy="169927"/>
            <a:chOff x="372122" y="4048645"/>
            <a:chExt cx="2982141" cy="169927"/>
          </a:xfrm>
        </p:grpSpPr>
        <p:sp>
          <p:nvSpPr>
            <p:cNvPr id="44" name="object 46">
              <a:extLst>
                <a:ext uri="{FF2B5EF4-FFF2-40B4-BE49-F238E27FC236}">
                  <a16:creationId xmlns:a16="http://schemas.microsoft.com/office/drawing/2014/main" id="{66757118-DF3B-BB1C-BB12-E18CC3383542}"/>
                </a:ext>
              </a:extLst>
            </p:cNvPr>
            <p:cNvSpPr/>
            <p:nvPr/>
          </p:nvSpPr>
          <p:spPr>
            <a:xfrm>
              <a:off x="771060" y="4139330"/>
              <a:ext cx="2583203" cy="45719"/>
            </a:xfrm>
            <a:custGeom>
              <a:avLst/>
              <a:gdLst/>
              <a:ahLst/>
              <a:cxnLst/>
              <a:rect l="l" t="t" r="r" b="b"/>
              <a:pathLst>
                <a:path w="1515745">
                  <a:moveTo>
                    <a:pt x="0" y="0"/>
                  </a:moveTo>
                  <a:lnTo>
                    <a:pt x="1515206" y="0"/>
                  </a:lnTo>
                </a:path>
              </a:pathLst>
            </a:custGeom>
            <a:ln w="12700">
              <a:solidFill>
                <a:srgbClr val="808285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45" name="object 48">
              <a:extLst>
                <a:ext uri="{FF2B5EF4-FFF2-40B4-BE49-F238E27FC236}">
                  <a16:creationId xmlns:a16="http://schemas.microsoft.com/office/drawing/2014/main" id="{4E608BF1-902F-2C2D-D05E-1733D455B583}"/>
                </a:ext>
              </a:extLst>
            </p:cNvPr>
            <p:cNvSpPr/>
            <p:nvPr/>
          </p:nvSpPr>
          <p:spPr>
            <a:xfrm>
              <a:off x="372122" y="4048645"/>
              <a:ext cx="2267490" cy="169927"/>
            </a:xfrm>
            <a:custGeom>
              <a:avLst/>
              <a:gdLst/>
              <a:ahLst/>
              <a:cxnLst/>
              <a:rect l="l" t="t" r="r" b="b"/>
              <a:pathLst>
                <a:path w="1530985" h="171450">
                  <a:moveTo>
                    <a:pt x="1530477" y="0"/>
                  </a:moveTo>
                  <a:lnTo>
                    <a:pt x="0" y="0"/>
                  </a:lnTo>
                  <a:lnTo>
                    <a:pt x="0" y="171449"/>
                  </a:lnTo>
                  <a:lnTo>
                    <a:pt x="1530477" y="171449"/>
                  </a:lnTo>
                  <a:lnTo>
                    <a:pt x="1530477" y="0"/>
                  </a:lnTo>
                  <a:close/>
                </a:path>
              </a:pathLst>
            </a:custGeom>
            <a:solidFill>
              <a:srgbClr val="FF8E0D"/>
            </a:solidFill>
          </p:spPr>
          <p:txBody>
            <a:bodyPr wrap="square" lIns="0" tIns="0" rIns="0" bIns="0" rtlCol="0"/>
            <a:lstStyle/>
            <a:p>
              <a:endParaRPr lang="pt-BR" noProof="0" dirty="0">
                <a:highlight>
                  <a:srgbClr val="FF8E0D"/>
                </a:highlight>
              </a:endParaRPr>
            </a:p>
          </p:txBody>
        </p:sp>
      </p:grpSp>
      <p:sp>
        <p:nvSpPr>
          <p:cNvPr id="46" name="object 50">
            <a:extLst>
              <a:ext uri="{FF2B5EF4-FFF2-40B4-BE49-F238E27FC236}">
                <a16:creationId xmlns:a16="http://schemas.microsoft.com/office/drawing/2014/main" id="{B98DEAE1-F0BF-AD7E-A976-A0ADF8DB9C2E}"/>
              </a:ext>
            </a:extLst>
          </p:cNvPr>
          <p:cNvSpPr txBox="1"/>
          <p:nvPr/>
        </p:nvSpPr>
        <p:spPr>
          <a:xfrm>
            <a:off x="7077139" y="3577935"/>
            <a:ext cx="40640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pt-BR" sz="950" b="1" spc="-10" dirty="0">
                <a:solidFill>
                  <a:srgbClr val="FFFFFF"/>
                </a:solidFill>
                <a:latin typeface="+mj-lt"/>
                <a:cs typeface="Gill Sans MT"/>
              </a:rPr>
              <a:t>5,45%</a:t>
            </a:r>
            <a:endParaRPr lang="pt-BR" sz="950" dirty="0">
              <a:latin typeface="+mj-lt"/>
              <a:cs typeface="Gill Sans MT"/>
            </a:endParaRPr>
          </a:p>
        </p:txBody>
      </p:sp>
      <p:sp>
        <p:nvSpPr>
          <p:cNvPr id="47" name="object 52">
            <a:extLst>
              <a:ext uri="{FF2B5EF4-FFF2-40B4-BE49-F238E27FC236}">
                <a16:creationId xmlns:a16="http://schemas.microsoft.com/office/drawing/2014/main" id="{4B14FB9D-0F81-E270-3851-C3E8E20DDFDE}"/>
              </a:ext>
            </a:extLst>
          </p:cNvPr>
          <p:cNvSpPr txBox="1"/>
          <p:nvPr/>
        </p:nvSpPr>
        <p:spPr>
          <a:xfrm>
            <a:off x="7085076" y="4083187"/>
            <a:ext cx="456266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pt-BR" sz="950" b="1" spc="-10" dirty="0">
                <a:solidFill>
                  <a:srgbClr val="FFFFFF"/>
                </a:solidFill>
                <a:latin typeface="+mj-lt"/>
                <a:cs typeface="Gill Sans MT"/>
              </a:rPr>
              <a:t>5,97%</a:t>
            </a:r>
            <a:endParaRPr lang="pt-BR" sz="950" dirty="0">
              <a:latin typeface="+mj-lt"/>
              <a:cs typeface="Gill Sans MT"/>
            </a:endParaRPr>
          </a:p>
        </p:txBody>
      </p:sp>
      <p:sp>
        <p:nvSpPr>
          <p:cNvPr id="48" name="object 53">
            <a:extLst>
              <a:ext uri="{FF2B5EF4-FFF2-40B4-BE49-F238E27FC236}">
                <a16:creationId xmlns:a16="http://schemas.microsoft.com/office/drawing/2014/main" id="{298BB731-0357-7FE5-024B-2B19302BBB32}"/>
              </a:ext>
            </a:extLst>
          </p:cNvPr>
          <p:cNvSpPr txBox="1"/>
          <p:nvPr/>
        </p:nvSpPr>
        <p:spPr>
          <a:xfrm>
            <a:off x="7105007" y="4504678"/>
            <a:ext cx="35750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pt-BR" sz="950" b="1" spc="-10" dirty="0">
                <a:solidFill>
                  <a:srgbClr val="FFFFFF"/>
                </a:solidFill>
                <a:latin typeface="+mj-lt"/>
                <a:cs typeface="Gill Sans MT"/>
              </a:rPr>
              <a:t>5,67%</a:t>
            </a:r>
            <a:endParaRPr lang="pt-BR" sz="950" dirty="0">
              <a:latin typeface="+mj-lt"/>
              <a:cs typeface="Gill Sans MT"/>
            </a:endParaRPr>
          </a:p>
        </p:txBody>
      </p:sp>
      <p:sp>
        <p:nvSpPr>
          <p:cNvPr id="49" name="object 71">
            <a:extLst>
              <a:ext uri="{FF2B5EF4-FFF2-40B4-BE49-F238E27FC236}">
                <a16:creationId xmlns:a16="http://schemas.microsoft.com/office/drawing/2014/main" id="{F394FFDF-43AD-916F-D52E-D92960D58018}"/>
              </a:ext>
            </a:extLst>
          </p:cNvPr>
          <p:cNvSpPr/>
          <p:nvPr/>
        </p:nvSpPr>
        <p:spPr>
          <a:xfrm>
            <a:off x="3933815" y="4056319"/>
            <a:ext cx="2592000" cy="180000"/>
          </a:xfrm>
          <a:custGeom>
            <a:avLst/>
            <a:gdLst/>
            <a:ahLst/>
            <a:cxnLst/>
            <a:rect l="l" t="t" r="r" b="b"/>
            <a:pathLst>
              <a:path w="2792095" h="171450">
                <a:moveTo>
                  <a:pt x="2791802" y="0"/>
                </a:moveTo>
                <a:lnTo>
                  <a:pt x="0" y="0"/>
                </a:lnTo>
                <a:lnTo>
                  <a:pt x="0" y="171450"/>
                </a:lnTo>
                <a:lnTo>
                  <a:pt x="2791802" y="171450"/>
                </a:lnTo>
                <a:lnTo>
                  <a:pt x="2791802" y="0"/>
                </a:lnTo>
                <a:close/>
              </a:path>
            </a:pathLst>
          </a:custGeom>
          <a:solidFill>
            <a:srgbClr val="FED5B9"/>
          </a:solidFill>
        </p:spPr>
        <p:txBody>
          <a:bodyPr wrap="square" lIns="0" tIns="0" rIns="0" bIns="0" rtlCol="0"/>
          <a:lstStyle/>
          <a:p>
            <a:endParaRPr lang="pt-BR" noProof="0" dirty="0"/>
          </a:p>
        </p:txBody>
      </p:sp>
      <p:sp>
        <p:nvSpPr>
          <p:cNvPr id="50" name="object 34">
            <a:extLst>
              <a:ext uri="{FF2B5EF4-FFF2-40B4-BE49-F238E27FC236}">
                <a16:creationId xmlns:a16="http://schemas.microsoft.com/office/drawing/2014/main" id="{036773F2-C334-ED8A-E3E5-34D15D81AA35}"/>
              </a:ext>
            </a:extLst>
          </p:cNvPr>
          <p:cNvSpPr txBox="1"/>
          <p:nvPr/>
        </p:nvSpPr>
        <p:spPr>
          <a:xfrm>
            <a:off x="4012077" y="3563272"/>
            <a:ext cx="116903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pt-BR" sz="950" dirty="0">
                <a:solidFill>
                  <a:schemeClr val="bg1"/>
                </a:solidFill>
                <a:latin typeface="Gill Sans MT"/>
                <a:cs typeface="Gill Sans MT"/>
              </a:rPr>
              <a:t>PPC</a:t>
            </a:r>
          </a:p>
        </p:txBody>
      </p:sp>
      <p:sp>
        <p:nvSpPr>
          <p:cNvPr id="51" name="object 34">
            <a:extLst>
              <a:ext uri="{FF2B5EF4-FFF2-40B4-BE49-F238E27FC236}">
                <a16:creationId xmlns:a16="http://schemas.microsoft.com/office/drawing/2014/main" id="{20AF236D-3ABD-0C7A-195F-EF46E205F7C3}"/>
              </a:ext>
            </a:extLst>
          </p:cNvPr>
          <p:cNvSpPr txBox="1"/>
          <p:nvPr/>
        </p:nvSpPr>
        <p:spPr>
          <a:xfrm>
            <a:off x="394303" y="3581673"/>
            <a:ext cx="116903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pt-BR" sz="950" dirty="0">
                <a:solidFill>
                  <a:schemeClr val="bg1"/>
                </a:solidFill>
                <a:latin typeface="Gill Sans MT"/>
                <a:cs typeface="Gill Sans MT"/>
              </a:rPr>
              <a:t>PPC</a:t>
            </a:r>
          </a:p>
        </p:txBody>
      </p:sp>
      <p:sp>
        <p:nvSpPr>
          <p:cNvPr id="52" name="object 76">
            <a:extLst>
              <a:ext uri="{FF2B5EF4-FFF2-40B4-BE49-F238E27FC236}">
                <a16:creationId xmlns:a16="http://schemas.microsoft.com/office/drawing/2014/main" id="{12BA89D0-6214-201B-7B3C-5D6C0346A4A2}"/>
              </a:ext>
            </a:extLst>
          </p:cNvPr>
          <p:cNvSpPr/>
          <p:nvPr/>
        </p:nvSpPr>
        <p:spPr>
          <a:xfrm>
            <a:off x="366882" y="4967505"/>
            <a:ext cx="1424431" cy="146814"/>
          </a:xfrm>
          <a:custGeom>
            <a:avLst/>
            <a:gdLst/>
            <a:ahLst/>
            <a:cxnLst/>
            <a:rect l="l" t="t" r="r" b="b"/>
            <a:pathLst>
              <a:path w="6840220">
                <a:moveTo>
                  <a:pt x="0" y="0"/>
                </a:moveTo>
                <a:lnTo>
                  <a:pt x="6840004" y="0"/>
                </a:lnTo>
              </a:path>
            </a:pathLst>
          </a:custGeom>
          <a:ln w="19304">
            <a:solidFill>
              <a:srgbClr val="C6E41A"/>
            </a:solidFill>
          </a:ln>
        </p:spPr>
        <p:txBody>
          <a:bodyPr wrap="square" lIns="0" tIns="0" rIns="0" bIns="0" rtlCol="0"/>
          <a:lstStyle/>
          <a:p>
            <a:endParaRPr lang="pt-BR" noProof="0" dirty="0"/>
          </a:p>
        </p:txBody>
      </p:sp>
      <p:sp>
        <p:nvSpPr>
          <p:cNvPr id="53" name="object 96">
            <a:extLst>
              <a:ext uri="{FF2B5EF4-FFF2-40B4-BE49-F238E27FC236}">
                <a16:creationId xmlns:a16="http://schemas.microsoft.com/office/drawing/2014/main" id="{3547471F-200F-66B4-0E3D-A4235B4D7B76}"/>
              </a:ext>
            </a:extLst>
          </p:cNvPr>
          <p:cNvSpPr txBox="1"/>
          <p:nvPr/>
        </p:nvSpPr>
        <p:spPr>
          <a:xfrm>
            <a:off x="419162" y="5072238"/>
            <a:ext cx="5679440" cy="5565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">
              <a:spcBef>
                <a:spcPts val="100"/>
              </a:spcBef>
            </a:pPr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Fonte:</a:t>
            </a:r>
            <a:r>
              <a:rPr lang="pt-BR" sz="800" spc="5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spc="-40" dirty="0">
                <a:solidFill>
                  <a:srgbClr val="323031"/>
                </a:solidFill>
                <a:latin typeface="Arial Narrow"/>
                <a:cs typeface="Arial Narrow"/>
              </a:rPr>
              <a:t>FIPECq</a:t>
            </a:r>
            <a:r>
              <a:rPr lang="pt-BR" sz="800" spc="1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e</a:t>
            </a:r>
            <a:r>
              <a:rPr lang="pt-BR" sz="800" spc="5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Relatório</a:t>
            </a:r>
            <a:r>
              <a:rPr lang="pt-BR" sz="800" spc="1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spc="-50" dirty="0">
                <a:solidFill>
                  <a:srgbClr val="323031"/>
                </a:solidFill>
                <a:latin typeface="Arial Narrow"/>
                <a:cs typeface="Arial Narrow"/>
              </a:rPr>
              <a:t>ECD</a:t>
            </a:r>
            <a:r>
              <a:rPr lang="pt-BR" sz="800" spc="5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spc="-10" dirty="0">
                <a:solidFill>
                  <a:srgbClr val="323031"/>
                </a:solidFill>
                <a:latin typeface="Arial Narrow"/>
                <a:cs typeface="Arial Narrow"/>
              </a:rPr>
              <a:t>Aditus</a:t>
            </a:r>
            <a:endParaRPr lang="pt-BR" sz="800" dirty="0">
              <a:latin typeface="Arial Narrow"/>
              <a:cs typeface="Arial Narrow"/>
            </a:endParaRPr>
          </a:p>
          <a:p>
            <a:pPr marL="12700"/>
            <a:endParaRPr lang="pt-BR" sz="800" dirty="0">
              <a:solidFill>
                <a:srgbClr val="323031"/>
              </a:solidFill>
              <a:latin typeface="Arial Narrow"/>
              <a:cs typeface="Arial Narrow"/>
            </a:endParaRPr>
          </a:p>
          <a:p>
            <a:pPr marL="12700"/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¹</a:t>
            </a:r>
            <a:r>
              <a:rPr lang="pt-BR" sz="800" spc="6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Rentabilidade</a:t>
            </a:r>
            <a:r>
              <a:rPr lang="pt-BR" sz="800" spc="6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deduzida</a:t>
            </a:r>
            <a:r>
              <a:rPr lang="pt-BR" sz="800" spc="65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do</a:t>
            </a:r>
            <a:r>
              <a:rPr lang="pt-BR" sz="800" spc="6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spc="-10" dirty="0">
                <a:solidFill>
                  <a:srgbClr val="323031"/>
                </a:solidFill>
                <a:latin typeface="Arial Narrow"/>
                <a:cs typeface="Arial Narrow"/>
              </a:rPr>
              <a:t>custeio.</a:t>
            </a:r>
            <a:endParaRPr lang="pt-BR" sz="800" dirty="0">
              <a:latin typeface="Arial Narrow"/>
              <a:cs typeface="Arial Narrow"/>
            </a:endParaRPr>
          </a:p>
          <a:p>
            <a:pPr marL="12700">
              <a:spcBef>
                <a:spcPts val="390"/>
              </a:spcBef>
            </a:pPr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²</a:t>
            </a:r>
            <a:r>
              <a:rPr lang="pt-BR" sz="800" spc="4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spc="-50" dirty="0">
                <a:solidFill>
                  <a:srgbClr val="323031"/>
                </a:solidFill>
                <a:latin typeface="Arial Narrow"/>
                <a:cs typeface="Arial Narrow"/>
              </a:rPr>
              <a:t>A</a:t>
            </a:r>
            <a:r>
              <a:rPr lang="pt-BR" sz="800" spc="4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amostra</a:t>
            </a:r>
            <a:r>
              <a:rPr lang="pt-BR" sz="800" spc="4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compreende</a:t>
            </a:r>
            <a:r>
              <a:rPr lang="pt-BR" sz="800" spc="4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os</a:t>
            </a:r>
            <a:r>
              <a:rPr lang="pt-BR" sz="800" spc="4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dados</a:t>
            </a:r>
            <a:r>
              <a:rPr lang="pt-BR" sz="800" spc="4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de</a:t>
            </a:r>
            <a:r>
              <a:rPr lang="pt-BR" sz="800" spc="4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140</a:t>
            </a:r>
            <a:r>
              <a:rPr lang="pt-BR" sz="800" spc="4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spc="-60" dirty="0">
                <a:solidFill>
                  <a:srgbClr val="323031"/>
                </a:solidFill>
                <a:latin typeface="Arial Narrow"/>
                <a:cs typeface="Arial Narrow"/>
              </a:rPr>
              <a:t>EFPC</a:t>
            </a:r>
            <a:r>
              <a:rPr lang="pt-BR" sz="800" spc="4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clientes</a:t>
            </a:r>
            <a:r>
              <a:rPr lang="pt-BR" sz="800" spc="4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da</a:t>
            </a:r>
            <a:r>
              <a:rPr lang="pt-BR" sz="800" spc="4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spc="-25" dirty="0">
                <a:solidFill>
                  <a:srgbClr val="323031"/>
                </a:solidFill>
                <a:latin typeface="Arial Narrow"/>
                <a:cs typeface="Arial Narrow"/>
              </a:rPr>
              <a:t>ADITUS</a:t>
            </a:r>
            <a:r>
              <a:rPr lang="pt-BR" sz="800" spc="4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e</a:t>
            </a:r>
            <a:r>
              <a:rPr lang="pt-BR" sz="800" spc="4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que,</a:t>
            </a:r>
            <a:r>
              <a:rPr lang="pt-BR" sz="800" spc="45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juntas,</a:t>
            </a:r>
            <a:r>
              <a:rPr lang="pt-BR" sz="800" spc="4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totalizam</a:t>
            </a:r>
            <a:r>
              <a:rPr lang="pt-BR" sz="800" spc="4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aproximadamente</a:t>
            </a:r>
            <a:r>
              <a:rPr lang="pt-BR" sz="800" spc="4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spc="-40" dirty="0">
                <a:solidFill>
                  <a:srgbClr val="323031"/>
                </a:solidFill>
                <a:latin typeface="Arial Narrow"/>
                <a:cs typeface="Arial Narrow"/>
              </a:rPr>
              <a:t>R$</a:t>
            </a:r>
            <a:r>
              <a:rPr lang="pt-BR" sz="800" spc="4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481</a:t>
            </a:r>
            <a:r>
              <a:rPr lang="pt-BR" sz="800" spc="4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bilhões</a:t>
            </a:r>
            <a:r>
              <a:rPr lang="pt-BR" sz="800" spc="4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em</a:t>
            </a:r>
            <a:r>
              <a:rPr lang="pt-BR" sz="800" spc="4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ativos</a:t>
            </a:r>
            <a:r>
              <a:rPr lang="pt-BR" sz="800" spc="4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spc="-10" dirty="0">
                <a:solidFill>
                  <a:srgbClr val="323031"/>
                </a:solidFill>
                <a:latin typeface="Arial Narrow"/>
                <a:cs typeface="Arial Narrow"/>
              </a:rPr>
              <a:t>mobiliários.</a:t>
            </a:r>
            <a:endParaRPr lang="pt-BR" sz="800" dirty="0">
              <a:latin typeface="Arial Narrow"/>
              <a:cs typeface="Arial Narrow"/>
            </a:endParaRPr>
          </a:p>
        </p:txBody>
      </p:sp>
      <p:pic>
        <p:nvPicPr>
          <p:cNvPr id="54" name="Imagem 53">
            <a:extLst>
              <a:ext uri="{FF2B5EF4-FFF2-40B4-BE49-F238E27FC236}">
                <a16:creationId xmlns:a16="http://schemas.microsoft.com/office/drawing/2014/main" id="{6A570285-E347-11F1-34C7-6A26E9153C5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3924" y="5689503"/>
            <a:ext cx="6988115" cy="4127435"/>
          </a:xfrm>
          <a:prstGeom prst="rect">
            <a:avLst/>
          </a:prstGeom>
        </p:spPr>
      </p:pic>
      <p:sp>
        <p:nvSpPr>
          <p:cNvPr id="55" name="object 71">
            <a:extLst>
              <a:ext uri="{FF2B5EF4-FFF2-40B4-BE49-F238E27FC236}">
                <a16:creationId xmlns:a16="http://schemas.microsoft.com/office/drawing/2014/main" id="{B2E551CD-5425-CED1-2C33-C34449069915}"/>
              </a:ext>
            </a:extLst>
          </p:cNvPr>
          <p:cNvSpPr/>
          <p:nvPr/>
        </p:nvSpPr>
        <p:spPr>
          <a:xfrm>
            <a:off x="321866" y="4068787"/>
            <a:ext cx="2190976" cy="159018"/>
          </a:xfrm>
          <a:custGeom>
            <a:avLst/>
            <a:gdLst/>
            <a:ahLst/>
            <a:cxnLst/>
            <a:rect l="l" t="t" r="r" b="b"/>
            <a:pathLst>
              <a:path w="2792095" h="171450">
                <a:moveTo>
                  <a:pt x="2791802" y="0"/>
                </a:moveTo>
                <a:lnTo>
                  <a:pt x="0" y="0"/>
                </a:lnTo>
                <a:lnTo>
                  <a:pt x="0" y="171450"/>
                </a:lnTo>
                <a:lnTo>
                  <a:pt x="2791802" y="171450"/>
                </a:lnTo>
                <a:lnTo>
                  <a:pt x="2791802" y="0"/>
                </a:lnTo>
                <a:close/>
              </a:path>
            </a:pathLst>
          </a:custGeom>
          <a:solidFill>
            <a:srgbClr val="FED5B9"/>
          </a:solidFill>
        </p:spPr>
        <p:txBody>
          <a:bodyPr wrap="square" lIns="0" tIns="0" rIns="0" bIns="0" rtlCol="0"/>
          <a:lstStyle/>
          <a:p>
            <a:endParaRPr lang="pt-BR" noProof="0" dirty="0"/>
          </a:p>
        </p:txBody>
      </p:sp>
      <p:sp>
        <p:nvSpPr>
          <p:cNvPr id="56" name="object 34">
            <a:extLst>
              <a:ext uri="{FF2B5EF4-FFF2-40B4-BE49-F238E27FC236}">
                <a16:creationId xmlns:a16="http://schemas.microsoft.com/office/drawing/2014/main" id="{12BD087F-C4D6-2622-8FCE-4CA27ADF048C}"/>
              </a:ext>
            </a:extLst>
          </p:cNvPr>
          <p:cNvSpPr txBox="1"/>
          <p:nvPr/>
        </p:nvSpPr>
        <p:spPr>
          <a:xfrm>
            <a:off x="357351" y="4075779"/>
            <a:ext cx="129819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pt-BR" sz="950" dirty="0">
                <a:solidFill>
                  <a:srgbClr val="323031"/>
                </a:solidFill>
                <a:latin typeface="Gill Sans MT"/>
                <a:cs typeface="Gill Sans MT"/>
              </a:rPr>
              <a:t>Mediana</a:t>
            </a:r>
            <a:r>
              <a:rPr lang="pt-BR" sz="950" spc="5" dirty="0">
                <a:solidFill>
                  <a:srgbClr val="323031"/>
                </a:solidFill>
                <a:latin typeface="Gill Sans MT"/>
                <a:cs typeface="Gill Sans MT"/>
              </a:rPr>
              <a:t> </a:t>
            </a:r>
            <a:r>
              <a:rPr lang="pt-BR" sz="950" dirty="0">
                <a:solidFill>
                  <a:srgbClr val="323031"/>
                </a:solidFill>
                <a:latin typeface="Gill Sans MT"/>
                <a:cs typeface="Gill Sans MT"/>
              </a:rPr>
              <a:t>dos</a:t>
            </a:r>
            <a:r>
              <a:rPr lang="pt-BR" sz="950" spc="10" dirty="0">
                <a:solidFill>
                  <a:srgbClr val="323031"/>
                </a:solidFill>
                <a:latin typeface="Gill Sans MT"/>
                <a:cs typeface="Gill Sans MT"/>
              </a:rPr>
              <a:t> </a:t>
            </a:r>
            <a:r>
              <a:rPr lang="pt-BR" sz="950" dirty="0">
                <a:solidFill>
                  <a:srgbClr val="323031"/>
                </a:solidFill>
                <a:latin typeface="Gill Sans MT"/>
                <a:cs typeface="Gill Sans MT"/>
              </a:rPr>
              <a:t>Planos</a:t>
            </a:r>
            <a:r>
              <a:rPr lang="pt-BR" sz="950" spc="10" dirty="0">
                <a:solidFill>
                  <a:srgbClr val="323031"/>
                </a:solidFill>
                <a:latin typeface="Gill Sans MT"/>
                <a:cs typeface="Gill Sans MT"/>
              </a:rPr>
              <a:t> </a:t>
            </a:r>
            <a:r>
              <a:rPr lang="pt-BR" sz="950" spc="10" dirty="0">
                <a:solidFill>
                  <a:schemeClr val="tx1"/>
                </a:solidFill>
                <a:latin typeface="Gill Sans MT"/>
                <a:cs typeface="Gill Sans MT"/>
              </a:rPr>
              <a:t>B</a:t>
            </a:r>
            <a:r>
              <a:rPr lang="pt-BR" sz="950" spc="-80" dirty="0">
                <a:solidFill>
                  <a:schemeClr val="tx1"/>
                </a:solidFill>
                <a:latin typeface="Gill Sans MT"/>
                <a:cs typeface="Gill Sans MT"/>
              </a:rPr>
              <a:t>D</a:t>
            </a:r>
            <a:endParaRPr lang="pt-BR" sz="950" dirty="0">
              <a:solidFill>
                <a:schemeClr val="tx1"/>
              </a:solidFill>
              <a:latin typeface="Gill Sans MT"/>
              <a:cs typeface="Gill Sans MT"/>
            </a:endParaRPr>
          </a:p>
        </p:txBody>
      </p:sp>
      <p:sp>
        <p:nvSpPr>
          <p:cNvPr id="57" name="object 34">
            <a:extLst>
              <a:ext uri="{FF2B5EF4-FFF2-40B4-BE49-F238E27FC236}">
                <a16:creationId xmlns:a16="http://schemas.microsoft.com/office/drawing/2014/main" id="{DE37E405-FD73-E5C0-A31D-506C84A7DE31}"/>
              </a:ext>
            </a:extLst>
          </p:cNvPr>
          <p:cNvSpPr txBox="1"/>
          <p:nvPr/>
        </p:nvSpPr>
        <p:spPr>
          <a:xfrm>
            <a:off x="3981216" y="4066810"/>
            <a:ext cx="129819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pt-BR" sz="950" dirty="0">
                <a:solidFill>
                  <a:srgbClr val="323031"/>
                </a:solidFill>
                <a:latin typeface="Gill Sans MT"/>
                <a:cs typeface="Gill Sans MT"/>
              </a:rPr>
              <a:t>Mediana</a:t>
            </a:r>
            <a:r>
              <a:rPr lang="pt-BR" sz="950" spc="5" dirty="0">
                <a:solidFill>
                  <a:srgbClr val="323031"/>
                </a:solidFill>
                <a:latin typeface="Gill Sans MT"/>
                <a:cs typeface="Gill Sans MT"/>
              </a:rPr>
              <a:t> </a:t>
            </a:r>
            <a:r>
              <a:rPr lang="pt-BR" sz="950" dirty="0">
                <a:solidFill>
                  <a:srgbClr val="323031"/>
                </a:solidFill>
                <a:latin typeface="Gill Sans MT"/>
                <a:cs typeface="Gill Sans MT"/>
              </a:rPr>
              <a:t>dos</a:t>
            </a:r>
            <a:r>
              <a:rPr lang="pt-BR" sz="950" spc="10" dirty="0">
                <a:solidFill>
                  <a:srgbClr val="323031"/>
                </a:solidFill>
                <a:latin typeface="Gill Sans MT"/>
                <a:cs typeface="Gill Sans MT"/>
              </a:rPr>
              <a:t> </a:t>
            </a:r>
            <a:r>
              <a:rPr lang="pt-BR" sz="950" dirty="0">
                <a:solidFill>
                  <a:srgbClr val="323031"/>
                </a:solidFill>
                <a:latin typeface="Gill Sans MT"/>
                <a:cs typeface="Gill Sans MT"/>
              </a:rPr>
              <a:t>Planos</a:t>
            </a:r>
            <a:r>
              <a:rPr lang="pt-BR" sz="950" spc="10" dirty="0">
                <a:solidFill>
                  <a:srgbClr val="323031"/>
                </a:solidFill>
                <a:latin typeface="Gill Sans MT"/>
                <a:cs typeface="Gill Sans MT"/>
              </a:rPr>
              <a:t> </a:t>
            </a:r>
            <a:r>
              <a:rPr lang="pt-BR" sz="950" spc="10" dirty="0">
                <a:solidFill>
                  <a:schemeClr val="tx1"/>
                </a:solidFill>
                <a:latin typeface="Gill Sans MT"/>
                <a:cs typeface="Gill Sans MT"/>
              </a:rPr>
              <a:t>BD</a:t>
            </a:r>
            <a:endParaRPr lang="pt-BR" sz="950" dirty="0">
              <a:solidFill>
                <a:schemeClr val="tx1"/>
              </a:solidFill>
              <a:latin typeface="Gill Sans MT"/>
              <a:cs typeface="Gill Sans MT"/>
            </a:endParaRPr>
          </a:p>
        </p:txBody>
      </p:sp>
      <p:sp>
        <p:nvSpPr>
          <p:cNvPr id="59" name="object 33">
            <a:extLst>
              <a:ext uri="{FF2B5EF4-FFF2-40B4-BE49-F238E27FC236}">
                <a16:creationId xmlns:a16="http://schemas.microsoft.com/office/drawing/2014/main" id="{C17D8911-6237-C1AD-8DC1-914603823578}"/>
              </a:ext>
            </a:extLst>
          </p:cNvPr>
          <p:cNvSpPr txBox="1"/>
          <p:nvPr/>
        </p:nvSpPr>
        <p:spPr>
          <a:xfrm>
            <a:off x="367293" y="4479238"/>
            <a:ext cx="88328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pt-BR" sz="950" spc="-60" dirty="0">
                <a:solidFill>
                  <a:srgbClr val="323031"/>
                </a:solidFill>
                <a:latin typeface="Gill Sans MT"/>
                <a:cs typeface="Gill Sans MT"/>
              </a:rPr>
              <a:t>INPC</a:t>
            </a:r>
            <a:r>
              <a:rPr lang="pt-BR" sz="950" spc="-40" dirty="0">
                <a:solidFill>
                  <a:srgbClr val="323031"/>
                </a:solidFill>
                <a:latin typeface="Gill Sans MT"/>
                <a:cs typeface="Gill Sans MT"/>
              </a:rPr>
              <a:t> </a:t>
            </a:r>
            <a:r>
              <a:rPr lang="pt-BR" sz="950" spc="-90" dirty="0">
                <a:solidFill>
                  <a:srgbClr val="323031"/>
                </a:solidFill>
                <a:latin typeface="Gill Sans MT"/>
                <a:cs typeface="Gill Sans MT"/>
              </a:rPr>
              <a:t>+</a:t>
            </a:r>
            <a:r>
              <a:rPr lang="pt-BR" sz="950" spc="-35" dirty="0">
                <a:solidFill>
                  <a:srgbClr val="323031"/>
                </a:solidFill>
                <a:latin typeface="Gill Sans MT"/>
                <a:cs typeface="Gill Sans MT"/>
              </a:rPr>
              <a:t> </a:t>
            </a:r>
            <a:r>
              <a:rPr lang="pt-BR" sz="950" spc="-10" dirty="0">
                <a:solidFill>
                  <a:srgbClr val="323031"/>
                </a:solidFill>
                <a:latin typeface="Gill Sans MT"/>
                <a:cs typeface="Gill Sans MT"/>
              </a:rPr>
              <a:t>4,25%</a:t>
            </a:r>
            <a:r>
              <a:rPr lang="pt-BR" sz="950" spc="-35" dirty="0">
                <a:solidFill>
                  <a:srgbClr val="323031"/>
                </a:solidFill>
                <a:latin typeface="Gill Sans MT"/>
                <a:cs typeface="Gill Sans MT"/>
              </a:rPr>
              <a:t> </a:t>
            </a:r>
            <a:r>
              <a:rPr lang="pt-BR" sz="950" spc="-20" dirty="0">
                <a:solidFill>
                  <a:srgbClr val="323031"/>
                </a:solidFill>
                <a:latin typeface="Gill Sans MT"/>
                <a:cs typeface="Gill Sans MT"/>
              </a:rPr>
              <a:t>a.a.</a:t>
            </a:r>
            <a:endParaRPr lang="pt-BR" sz="950" dirty="0">
              <a:latin typeface="Gill Sans MT"/>
              <a:cs typeface="Gill Sans MT"/>
            </a:endParaRPr>
          </a:p>
        </p:txBody>
      </p:sp>
      <p:sp>
        <p:nvSpPr>
          <p:cNvPr id="60" name="object 33">
            <a:extLst>
              <a:ext uri="{FF2B5EF4-FFF2-40B4-BE49-F238E27FC236}">
                <a16:creationId xmlns:a16="http://schemas.microsoft.com/office/drawing/2014/main" id="{09A6C877-AA46-F491-FEA1-528F420223AF}"/>
              </a:ext>
            </a:extLst>
          </p:cNvPr>
          <p:cNvSpPr txBox="1"/>
          <p:nvPr/>
        </p:nvSpPr>
        <p:spPr>
          <a:xfrm>
            <a:off x="3974505" y="4501225"/>
            <a:ext cx="88328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pt-BR" sz="950" spc="-60" dirty="0">
                <a:solidFill>
                  <a:srgbClr val="323031"/>
                </a:solidFill>
                <a:latin typeface="Gill Sans MT"/>
                <a:cs typeface="Gill Sans MT"/>
              </a:rPr>
              <a:t>INPC</a:t>
            </a:r>
            <a:r>
              <a:rPr lang="pt-BR" sz="950" spc="-40" dirty="0">
                <a:solidFill>
                  <a:srgbClr val="323031"/>
                </a:solidFill>
                <a:latin typeface="Gill Sans MT"/>
                <a:cs typeface="Gill Sans MT"/>
              </a:rPr>
              <a:t> </a:t>
            </a:r>
            <a:r>
              <a:rPr lang="pt-BR" sz="950" spc="-90" dirty="0">
                <a:solidFill>
                  <a:srgbClr val="323031"/>
                </a:solidFill>
                <a:latin typeface="Gill Sans MT"/>
                <a:cs typeface="Gill Sans MT"/>
              </a:rPr>
              <a:t>+</a:t>
            </a:r>
            <a:r>
              <a:rPr lang="pt-BR" sz="950" spc="-35" dirty="0">
                <a:solidFill>
                  <a:srgbClr val="323031"/>
                </a:solidFill>
                <a:latin typeface="Gill Sans MT"/>
                <a:cs typeface="Gill Sans MT"/>
              </a:rPr>
              <a:t> </a:t>
            </a:r>
            <a:r>
              <a:rPr lang="pt-BR" sz="950" spc="-10" dirty="0">
                <a:solidFill>
                  <a:srgbClr val="323031"/>
                </a:solidFill>
                <a:latin typeface="Gill Sans MT"/>
                <a:cs typeface="Gill Sans MT"/>
              </a:rPr>
              <a:t>4,25%</a:t>
            </a:r>
            <a:r>
              <a:rPr lang="pt-BR" sz="950" spc="-35" dirty="0">
                <a:solidFill>
                  <a:srgbClr val="323031"/>
                </a:solidFill>
                <a:latin typeface="Gill Sans MT"/>
                <a:cs typeface="Gill Sans MT"/>
              </a:rPr>
              <a:t> </a:t>
            </a:r>
            <a:r>
              <a:rPr lang="pt-BR" sz="950" spc="-20" dirty="0">
                <a:solidFill>
                  <a:srgbClr val="323031"/>
                </a:solidFill>
                <a:latin typeface="Gill Sans MT"/>
                <a:cs typeface="Gill Sans MT"/>
              </a:rPr>
              <a:t>a.a.</a:t>
            </a:r>
            <a:endParaRPr lang="pt-BR" sz="950" dirty="0">
              <a:latin typeface="Gill Sans MT"/>
              <a:cs typeface="Gill Sans MT"/>
            </a:endParaRPr>
          </a:p>
        </p:txBody>
      </p:sp>
      <p:sp>
        <p:nvSpPr>
          <p:cNvPr id="62" name="object 8">
            <a:extLst>
              <a:ext uri="{FF2B5EF4-FFF2-40B4-BE49-F238E27FC236}">
                <a16:creationId xmlns:a16="http://schemas.microsoft.com/office/drawing/2014/main" id="{78354528-073A-2DD0-84E0-F7258FBEF404}"/>
              </a:ext>
            </a:extLst>
          </p:cNvPr>
          <p:cNvSpPr/>
          <p:nvPr/>
        </p:nvSpPr>
        <p:spPr>
          <a:xfrm>
            <a:off x="314687" y="935162"/>
            <a:ext cx="6858000" cy="127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lang="pt-BR" noProof="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 flipV="1">
            <a:off x="171429" y="5794269"/>
            <a:ext cx="7236000" cy="25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lang="pt-BR" noProof="0" dirty="0"/>
          </a:p>
        </p:txBody>
      </p:sp>
      <p:sp>
        <p:nvSpPr>
          <p:cNvPr id="5" name="object 5"/>
          <p:cNvSpPr/>
          <p:nvPr/>
        </p:nvSpPr>
        <p:spPr>
          <a:xfrm>
            <a:off x="137851" y="1329779"/>
            <a:ext cx="7200000" cy="18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lang="pt-BR" noProof="0" dirty="0"/>
          </a:p>
        </p:txBody>
      </p:sp>
      <p:sp>
        <p:nvSpPr>
          <p:cNvPr id="6" name="object 6"/>
          <p:cNvSpPr/>
          <p:nvPr/>
        </p:nvSpPr>
        <p:spPr>
          <a:xfrm>
            <a:off x="0" y="0"/>
            <a:ext cx="7556500" cy="56630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lang="pt-BR" noProof="0" dirty="0"/>
          </a:p>
        </p:txBody>
      </p:sp>
      <p:sp>
        <p:nvSpPr>
          <p:cNvPr id="7" name="object 7"/>
          <p:cNvSpPr/>
          <p:nvPr/>
        </p:nvSpPr>
        <p:spPr>
          <a:xfrm>
            <a:off x="-15901" y="7699129"/>
            <a:ext cx="7601585" cy="252001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lang="pt-BR" noProof="0" dirty="0"/>
          </a:p>
        </p:txBody>
      </p:sp>
      <p:sp>
        <p:nvSpPr>
          <p:cNvPr id="9" name="object 9"/>
          <p:cNvSpPr txBox="1"/>
          <p:nvPr/>
        </p:nvSpPr>
        <p:spPr>
          <a:xfrm>
            <a:off x="460469" y="115477"/>
            <a:ext cx="2242818" cy="3679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97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2300" spc="-70" noProof="0" dirty="0">
                <a:solidFill>
                  <a:srgbClr val="FFFEFE"/>
                </a:solidFill>
                <a:latin typeface="TKKLFR+MuseoSans-100"/>
                <a:cs typeface="TKKLFR+MuseoSans-100"/>
              </a:rPr>
              <a:t>Informativo</a:t>
            </a:r>
            <a:r>
              <a:rPr lang="pt-BR" sz="2300" spc="-114" noProof="0" dirty="0">
                <a:solidFill>
                  <a:srgbClr val="FFFEFE"/>
                </a:solidFill>
                <a:latin typeface="Times New Roman"/>
                <a:cs typeface="Times New Roman"/>
              </a:rPr>
              <a:t> </a:t>
            </a:r>
            <a:r>
              <a:rPr lang="pt-BR" sz="2300" spc="-67" noProof="0" dirty="0">
                <a:solidFill>
                  <a:srgbClr val="FF8F0D"/>
                </a:solidFill>
                <a:latin typeface="KWJCLU+MuseoSans-900"/>
                <a:cs typeface="KWJCLU+MuseoSans-900"/>
              </a:rPr>
              <a:t>PPC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999194" y="215018"/>
            <a:ext cx="1557306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63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300" b="1" spc="-30" noProof="0" dirty="0">
                <a:solidFill>
                  <a:srgbClr val="FFFEFE"/>
                </a:solidFill>
                <a:latin typeface="Lucida Sans" panose="020B0602030504020204" pitchFamily="34" charset="0"/>
                <a:cs typeface="WOOWBT+MuseoSans-700"/>
              </a:rPr>
              <a:t>JUNHO/2026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49071" y="861649"/>
            <a:ext cx="7236000" cy="474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53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500" spc="-60" noProof="0" dirty="0">
                <a:solidFill>
                  <a:srgbClr val="32384C"/>
                </a:solidFill>
                <a:latin typeface="OFMNJV+MuseoSans-500"/>
                <a:cs typeface="OFMNJV+MuseoSans-500"/>
              </a:rPr>
              <a:t>RENTABILIDADE</a:t>
            </a:r>
            <a:r>
              <a:rPr lang="pt-BR" sz="1500" spc="-15" noProof="0" dirty="0">
                <a:solidFill>
                  <a:srgbClr val="32384C"/>
                </a:solidFill>
                <a:latin typeface="OFMNJV+MuseoSans-500"/>
                <a:cs typeface="OFMNJV+MuseoSans-500"/>
              </a:rPr>
              <a:t> </a:t>
            </a:r>
            <a:r>
              <a:rPr lang="pt-BR" sz="1500" spc="-70" noProof="0" dirty="0">
                <a:solidFill>
                  <a:srgbClr val="32384C"/>
                </a:solidFill>
                <a:latin typeface="OFMNJV+MuseoSans-500"/>
                <a:cs typeface="OFMNJV+MuseoSans-500"/>
              </a:rPr>
              <a:t>BRUTA</a:t>
            </a:r>
            <a:r>
              <a:rPr lang="pt-BR" sz="1500" noProof="0" dirty="0">
                <a:solidFill>
                  <a:srgbClr val="32384C"/>
                </a:solidFill>
                <a:latin typeface="OFMNJV+MuseoSans-500"/>
                <a:cs typeface="OFMNJV+MuseoSans-500"/>
              </a:rPr>
              <a:t> </a:t>
            </a:r>
            <a:r>
              <a:rPr lang="pt-BR" sz="1500" spc="-75" noProof="0" dirty="0">
                <a:solidFill>
                  <a:srgbClr val="32384C"/>
                </a:solidFill>
                <a:latin typeface="OFMNJV+MuseoSans-500"/>
                <a:cs typeface="OFMNJV+MuseoSans-500"/>
              </a:rPr>
              <a:t>DA</a:t>
            </a:r>
            <a:r>
              <a:rPr lang="pt-BR" sz="1500" noProof="0" dirty="0">
                <a:solidFill>
                  <a:srgbClr val="32384C"/>
                </a:solidFill>
                <a:latin typeface="OFMNJV+MuseoSans-500"/>
                <a:cs typeface="OFMNJV+MuseoSans-500"/>
              </a:rPr>
              <a:t> </a:t>
            </a:r>
            <a:r>
              <a:rPr lang="pt-BR" sz="1500" spc="-41" noProof="0" dirty="0">
                <a:solidFill>
                  <a:srgbClr val="32384C"/>
                </a:solidFill>
                <a:latin typeface="OFMNJV+MuseoSans-500"/>
                <a:cs typeface="OFMNJV+MuseoSans-500"/>
              </a:rPr>
              <a:t>CARTEIRA</a:t>
            </a:r>
            <a:r>
              <a:rPr lang="pt-BR" sz="1500" spc="-35" noProof="0" dirty="0">
                <a:solidFill>
                  <a:srgbClr val="32384C"/>
                </a:solidFill>
                <a:latin typeface="OFMNJV+MuseoSans-500"/>
                <a:cs typeface="OFMNJV+MuseoSans-500"/>
              </a:rPr>
              <a:t> </a:t>
            </a:r>
            <a:r>
              <a:rPr lang="pt-BR" sz="1500" spc="-42" noProof="0" dirty="0">
                <a:solidFill>
                  <a:srgbClr val="32384C"/>
                </a:solidFill>
                <a:latin typeface="OFMNJV+MuseoSans-500"/>
                <a:cs typeface="OFMNJV+MuseoSans-500"/>
              </a:rPr>
              <a:t>DE</a:t>
            </a:r>
            <a:r>
              <a:rPr lang="pt-BR" sz="1500" spc="-33" noProof="0" dirty="0">
                <a:solidFill>
                  <a:srgbClr val="32384C"/>
                </a:solidFill>
                <a:latin typeface="OFMNJV+MuseoSans-500"/>
                <a:cs typeface="OFMNJV+MuseoSans-500"/>
              </a:rPr>
              <a:t> </a:t>
            </a:r>
            <a:r>
              <a:rPr lang="pt-BR" sz="1500" spc="-49" noProof="0" dirty="0">
                <a:solidFill>
                  <a:srgbClr val="32384C"/>
                </a:solidFill>
                <a:latin typeface="OFMNJV+MuseoSans-500"/>
                <a:cs typeface="OFMNJV+MuseoSans-500"/>
              </a:rPr>
              <a:t>INVESTIMENTOS</a:t>
            </a:r>
            <a:r>
              <a:rPr lang="pt-BR" sz="1500" spc="-26" noProof="0" dirty="0">
                <a:solidFill>
                  <a:srgbClr val="32384C"/>
                </a:solidFill>
                <a:latin typeface="OFMNJV+MuseoSans-500"/>
                <a:cs typeface="OFMNJV+MuseoSans-500"/>
              </a:rPr>
              <a:t> </a:t>
            </a:r>
            <a:r>
              <a:rPr lang="pt-BR" sz="1500" spc="-38" noProof="0" dirty="0">
                <a:solidFill>
                  <a:srgbClr val="32384C"/>
                </a:solidFill>
                <a:latin typeface="OFMNJV+MuseoSans-500"/>
                <a:cs typeface="OFMNJV+MuseoSans-500"/>
              </a:rPr>
              <a:t>DO</a:t>
            </a:r>
            <a:r>
              <a:rPr lang="pt-BR" sz="1500" spc="-37" noProof="0" dirty="0">
                <a:solidFill>
                  <a:srgbClr val="32384C"/>
                </a:solidFill>
                <a:latin typeface="OFMNJV+MuseoSans-500"/>
                <a:cs typeface="OFMNJV+MuseoSans-500"/>
              </a:rPr>
              <a:t> </a:t>
            </a:r>
            <a:r>
              <a:rPr lang="pt-BR" sz="1500" spc="-34" noProof="0" dirty="0">
                <a:solidFill>
                  <a:srgbClr val="32384C"/>
                </a:solidFill>
                <a:latin typeface="OFMNJV+MuseoSans-500"/>
                <a:cs typeface="OFMNJV+MuseoSans-500"/>
              </a:rPr>
              <a:t>PLANO</a:t>
            </a:r>
            <a:r>
              <a:rPr lang="pt-BR" sz="1500" spc="-41" noProof="0" dirty="0">
                <a:solidFill>
                  <a:srgbClr val="32384C"/>
                </a:solidFill>
                <a:latin typeface="OFMNJV+MuseoSans-500"/>
                <a:cs typeface="OFMNJV+MuseoSans-500"/>
              </a:rPr>
              <a:t> </a:t>
            </a:r>
            <a:r>
              <a:rPr lang="pt-BR" sz="1500" spc="-37" noProof="0" dirty="0">
                <a:solidFill>
                  <a:srgbClr val="32384C"/>
                </a:solidFill>
                <a:latin typeface="OFMNJV+MuseoSans-500"/>
                <a:cs typeface="OFMNJV+MuseoSans-500"/>
              </a:rPr>
              <a:t>PPC,</a:t>
            </a:r>
          </a:p>
          <a:p>
            <a:pPr marL="0" marR="0">
              <a:lnSpc>
                <a:spcPts val="1653"/>
              </a:lnSpc>
              <a:spcBef>
                <a:spcPts val="346"/>
              </a:spcBef>
              <a:spcAft>
                <a:spcPts val="0"/>
              </a:spcAft>
            </a:pPr>
            <a:r>
              <a:rPr lang="pt-BR" sz="1500" spc="-47" noProof="0" dirty="0">
                <a:solidFill>
                  <a:srgbClr val="32384C"/>
                </a:solidFill>
                <a:latin typeface="OFMNJV+MuseoSans-500"/>
                <a:cs typeface="OFMNJV+MuseoSans-500"/>
              </a:rPr>
              <a:t>DISTRIBUÍDA</a:t>
            </a:r>
            <a:r>
              <a:rPr lang="pt-BR" sz="1500" spc="-28" noProof="0" dirty="0">
                <a:solidFill>
                  <a:srgbClr val="32384C"/>
                </a:solidFill>
                <a:latin typeface="OFMNJV+MuseoSans-500"/>
                <a:cs typeface="OFMNJV+MuseoSans-500"/>
              </a:rPr>
              <a:t> </a:t>
            </a:r>
            <a:r>
              <a:rPr lang="pt-BR" sz="1500" spc="-40" noProof="0" dirty="0">
                <a:solidFill>
                  <a:srgbClr val="32384C"/>
                </a:solidFill>
                <a:latin typeface="OFMNJV+MuseoSans-500"/>
                <a:cs typeface="OFMNJV+MuseoSans-500"/>
              </a:rPr>
              <a:t>POR</a:t>
            </a:r>
            <a:r>
              <a:rPr lang="pt-BR" sz="1500" spc="-35" noProof="0" dirty="0">
                <a:solidFill>
                  <a:srgbClr val="32384C"/>
                </a:solidFill>
                <a:latin typeface="OFMNJV+MuseoSans-500"/>
                <a:cs typeface="OFMNJV+MuseoSans-500"/>
              </a:rPr>
              <a:t> </a:t>
            </a:r>
            <a:r>
              <a:rPr lang="pt-BR" sz="1500" spc="-60" noProof="0" dirty="0">
                <a:solidFill>
                  <a:srgbClr val="32384C"/>
                </a:solidFill>
                <a:latin typeface="OFMNJV+MuseoSans-500"/>
                <a:cs typeface="OFMNJV+MuseoSans-500"/>
              </a:rPr>
              <a:t>SEGMENTOS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49071" y="1427162"/>
            <a:ext cx="7178268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just"/>
            <a:r>
              <a:rPr lang="pt-B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tabela abaixo apresentamos o detalhamento da rentabilidade da Carteira de Investimentos do PPC, segmentada por classe de ativos, referente ao desempenho  de 2026.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54219" y="2067280"/>
            <a:ext cx="4103670" cy="1628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12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400" spc="-10" noProof="0" dirty="0">
                <a:solidFill>
                  <a:srgbClr val="FF8F0D"/>
                </a:solidFill>
                <a:latin typeface="Sego UI"/>
                <a:cs typeface="OFMNJV+MuseoSans-500"/>
              </a:rPr>
              <a:t>RENTABILIDADE</a:t>
            </a:r>
            <a:r>
              <a:rPr lang="pt-BR" sz="1400" spc="10" noProof="0" dirty="0">
                <a:solidFill>
                  <a:srgbClr val="FF8F0D"/>
                </a:solidFill>
                <a:latin typeface="Sego UI"/>
                <a:cs typeface="OFMNJV+MuseoSans-500"/>
              </a:rPr>
              <a:t> </a:t>
            </a:r>
            <a:r>
              <a:rPr lang="pt-BR" sz="1400" noProof="0" dirty="0">
                <a:solidFill>
                  <a:srgbClr val="FF8F0D"/>
                </a:solidFill>
                <a:latin typeface="Sego UI"/>
                <a:cs typeface="OFMNJV+MuseoSans-500"/>
              </a:rPr>
              <a:t>DOS INVESTIMENTOS DO PPC – </a:t>
            </a:r>
            <a:r>
              <a:rPr lang="pt-BR" sz="1400" spc="-10" noProof="0" dirty="0">
                <a:solidFill>
                  <a:srgbClr val="FF8F0D"/>
                </a:solidFill>
                <a:latin typeface="Sego UI"/>
                <a:cs typeface="OFMNJV+MuseoSans-500"/>
              </a:rPr>
              <a:t>2026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6140746" y="2447193"/>
            <a:ext cx="1077198" cy="2749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42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750" spc="-14" noProof="0" dirty="0">
                <a:solidFill>
                  <a:srgbClr val="FFFEFE"/>
                </a:solidFill>
                <a:latin typeface="KMWLTL+MuseoSansCond-900"/>
                <a:cs typeface="KMWLTL+MuseoSansCond-900"/>
              </a:rPr>
              <a:t>RENTABILIDADE/</a:t>
            </a:r>
            <a:r>
              <a:rPr lang="pt-BR" sz="750" noProof="0" dirty="0">
                <a:solidFill>
                  <a:srgbClr val="FFFEFE"/>
                </a:solidFill>
                <a:latin typeface="KMWLTL+MuseoSansCond-900"/>
                <a:cs typeface="KMWLTL+MuseoSansCond-900"/>
              </a:rPr>
              <a:t> </a:t>
            </a:r>
            <a:r>
              <a:rPr lang="pt-BR" sz="750" spc="-24" noProof="0" dirty="0">
                <a:solidFill>
                  <a:srgbClr val="FFFEFE"/>
                </a:solidFill>
                <a:latin typeface="KMWLTL+MuseoSansCond-900"/>
                <a:cs typeface="KMWLTL+MuseoSansCond-900"/>
              </a:rPr>
              <a:t>META</a:t>
            </a:r>
            <a:r>
              <a:rPr lang="pt-BR" sz="750" spc="-13" noProof="0" dirty="0">
                <a:solidFill>
                  <a:srgbClr val="FFFEFE"/>
                </a:solidFill>
                <a:latin typeface="KMWLTL+MuseoSansCond-900"/>
                <a:cs typeface="KMWLTL+MuseoSansCond-900"/>
              </a:rPr>
              <a:t> </a:t>
            </a:r>
            <a:r>
              <a:rPr lang="pt-BR" sz="750" spc="-11" noProof="0" dirty="0">
                <a:solidFill>
                  <a:srgbClr val="FFFEFE"/>
                </a:solidFill>
                <a:latin typeface="KMWLTL+MuseoSansCond-900"/>
                <a:cs typeface="KMWLTL+MuseoSansCond-900"/>
              </a:rPr>
              <a:t>DE</a:t>
            </a:r>
          </a:p>
          <a:p>
            <a:pPr marL="112281" marR="0">
              <a:lnSpc>
                <a:spcPts val="842"/>
              </a:lnSpc>
              <a:spcBef>
                <a:spcPts val="229"/>
              </a:spcBef>
              <a:spcAft>
                <a:spcPts val="0"/>
              </a:spcAft>
            </a:pPr>
            <a:r>
              <a:rPr lang="pt-BR" sz="750" spc="-15" noProof="0" dirty="0">
                <a:solidFill>
                  <a:srgbClr val="FFFEFE"/>
                </a:solidFill>
                <a:latin typeface="KMWLTL+MuseoSansCond-900"/>
                <a:cs typeface="KMWLTL+MuseoSansCond-900"/>
              </a:rPr>
              <a:t>RENTABILIDADE</a:t>
            </a:r>
            <a:r>
              <a:rPr lang="pt-BR" sz="750" noProof="0" dirty="0">
                <a:solidFill>
                  <a:srgbClr val="FFFEFE"/>
                </a:solidFill>
                <a:latin typeface="KMWLTL+MuseoSansCond-900"/>
                <a:cs typeface="KMWLTL+MuseoSansCond-900"/>
              </a:rPr>
              <a:t> </a:t>
            </a:r>
            <a:r>
              <a:rPr lang="pt-BR" sz="750" spc="-11" noProof="0" dirty="0">
                <a:solidFill>
                  <a:srgbClr val="FFFEFE"/>
                </a:solidFill>
                <a:latin typeface="KMWLTL+MuseoSansCond-900"/>
                <a:cs typeface="KMWLTL+MuseoSansCond-900"/>
              </a:rPr>
              <a:t>(%)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3565925" y="2512070"/>
            <a:ext cx="1114654" cy="1450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42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750" spc="-15" noProof="0" dirty="0">
                <a:solidFill>
                  <a:srgbClr val="FFFEFE"/>
                </a:solidFill>
                <a:latin typeface="KMWLTL+MuseoSansCond-900"/>
                <a:cs typeface="KMWLTL+MuseoSansCond-900"/>
              </a:rPr>
              <a:t>RENTABILIDADE</a:t>
            </a:r>
            <a:r>
              <a:rPr lang="pt-BR" sz="750" noProof="0" dirty="0">
                <a:solidFill>
                  <a:srgbClr val="FFFEFE"/>
                </a:solidFill>
                <a:latin typeface="KMWLTL+MuseoSansCond-900"/>
                <a:cs typeface="KMWLTL+MuseoSansCond-900"/>
              </a:rPr>
              <a:t> </a:t>
            </a:r>
            <a:r>
              <a:rPr lang="pt-BR" sz="750" spc="-11" noProof="0" dirty="0">
                <a:solidFill>
                  <a:srgbClr val="FFFEFE"/>
                </a:solidFill>
                <a:latin typeface="KMWLTL+MuseoSansCond-900"/>
                <a:cs typeface="KMWLTL+MuseoSansCond-900"/>
              </a:rPr>
              <a:t>(%)</a:t>
            </a:r>
            <a:r>
              <a:rPr lang="pt-BR" sz="750" noProof="0" dirty="0">
                <a:solidFill>
                  <a:srgbClr val="FFFEFE"/>
                </a:solidFill>
                <a:latin typeface="KMWLTL+MuseoSansCond-900"/>
                <a:cs typeface="KMWLTL+MuseoSansCond-900"/>
              </a:rPr>
              <a:t> </a:t>
            </a:r>
            <a:r>
              <a:rPr lang="pt-BR" sz="750" spc="-21" noProof="0" dirty="0">
                <a:solidFill>
                  <a:srgbClr val="FFFEFE"/>
                </a:solidFill>
                <a:latin typeface="KMWLTL+MuseoSansCond-900"/>
                <a:cs typeface="KMWLTL+MuseoSansCond-900"/>
              </a:rPr>
              <a:t>BRUTA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1271257" y="2594431"/>
            <a:ext cx="839122" cy="1985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63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100" noProof="0" dirty="0">
                <a:solidFill>
                  <a:srgbClr val="FFFEFE"/>
                </a:solidFill>
                <a:latin typeface="KMWLTL+MuseoSansCond-900"/>
                <a:cs typeface="KMWLTL+MuseoSansCond-900"/>
              </a:rPr>
              <a:t>SEGMENTOS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6792584" y="2764070"/>
            <a:ext cx="436373" cy="1450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42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750" spc="-11" noProof="0" dirty="0">
                <a:solidFill>
                  <a:srgbClr val="FFFEFE"/>
                </a:solidFill>
                <a:latin typeface="KMWLTL+MuseoSansCond-900"/>
                <a:cs typeface="KMWLTL+MuseoSansCond-900"/>
              </a:rPr>
              <a:t>NO</a:t>
            </a:r>
            <a:r>
              <a:rPr lang="pt-BR" sz="750" spc="-27" noProof="0" dirty="0">
                <a:solidFill>
                  <a:srgbClr val="FFFEFE"/>
                </a:solidFill>
                <a:latin typeface="KMWLTL+MuseoSansCond-900"/>
                <a:cs typeface="KMWLTL+MuseoSansCond-900"/>
              </a:rPr>
              <a:t> </a:t>
            </a:r>
            <a:r>
              <a:rPr lang="pt-BR" sz="750" spc="-11" noProof="0" dirty="0">
                <a:solidFill>
                  <a:srgbClr val="FFFEFE"/>
                </a:solidFill>
                <a:latin typeface="KMWLTL+MuseoSansCond-900"/>
                <a:cs typeface="KMWLTL+MuseoSansCond-900"/>
              </a:rPr>
              <a:t>ANO</a:t>
            </a:r>
          </a:p>
        </p:txBody>
      </p:sp>
      <p:sp>
        <p:nvSpPr>
          <p:cNvPr id="67" name="object 67"/>
          <p:cNvSpPr txBox="1"/>
          <p:nvPr/>
        </p:nvSpPr>
        <p:spPr>
          <a:xfrm>
            <a:off x="2719694" y="8000101"/>
            <a:ext cx="2300224" cy="3157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186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2000" spc="-39" noProof="0" dirty="0">
                <a:solidFill>
                  <a:srgbClr val="32384C"/>
                </a:solidFill>
                <a:latin typeface="EHABHL+MuseoSans-300"/>
                <a:cs typeface="EHABHL+MuseoSans-300"/>
              </a:rPr>
              <a:t>DES</a:t>
            </a:r>
            <a:r>
              <a:rPr lang="pt-BR" sz="2000" spc="-562" noProof="0" dirty="0">
                <a:solidFill>
                  <a:srgbClr val="32384C"/>
                </a:solidFill>
                <a:latin typeface="EHABHL+MuseoSans-300"/>
                <a:cs typeface="EHABHL+MuseoSans-300"/>
              </a:rPr>
              <a:t> </a:t>
            </a:r>
            <a:r>
              <a:rPr lang="pt-BR" sz="2000" spc="-88" noProof="0" dirty="0">
                <a:solidFill>
                  <a:srgbClr val="32384C"/>
                </a:solidFill>
                <a:latin typeface="EHABHL+MuseoSans-300"/>
                <a:cs typeface="EHABHL+MuseoSans-300"/>
              </a:rPr>
              <a:t>TAQUE</a:t>
            </a:r>
            <a:r>
              <a:rPr lang="pt-BR" sz="2000" spc="-12" noProof="0" dirty="0">
                <a:solidFill>
                  <a:srgbClr val="32384C"/>
                </a:solidFill>
                <a:latin typeface="EHABHL+MuseoSans-300"/>
                <a:cs typeface="EHABHL+MuseoSans-300"/>
              </a:rPr>
              <a:t> </a:t>
            </a:r>
            <a:r>
              <a:rPr lang="pt-BR" sz="2000" spc="-93" noProof="0" dirty="0">
                <a:solidFill>
                  <a:srgbClr val="32384C"/>
                </a:solidFill>
                <a:latin typeface="EHABHL+MuseoSans-300"/>
                <a:cs typeface="EHABHL+MuseoSans-300"/>
              </a:rPr>
              <a:t>FIPECq</a:t>
            </a:r>
          </a:p>
        </p:txBody>
      </p:sp>
      <p:sp>
        <p:nvSpPr>
          <p:cNvPr id="68" name="object 68"/>
          <p:cNvSpPr txBox="1"/>
          <p:nvPr/>
        </p:nvSpPr>
        <p:spPr>
          <a:xfrm>
            <a:off x="1199988" y="8578119"/>
            <a:ext cx="5262524" cy="6138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34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200" noProof="0" dirty="0">
                <a:solidFill>
                  <a:srgbClr val="000000"/>
                </a:solidFill>
                <a:latin typeface="WOOWBT+MuseoSans-700"/>
                <a:cs typeface="WOOWBT+MuseoSans-700"/>
              </a:rPr>
              <a:t>NO </a:t>
            </a:r>
            <a:r>
              <a:rPr lang="pt-BR" sz="1200" spc="-19" noProof="0" dirty="0">
                <a:solidFill>
                  <a:srgbClr val="000000"/>
                </a:solidFill>
                <a:latin typeface="WOOWBT+MuseoSans-700"/>
                <a:cs typeface="WOOWBT+MuseoSans-700"/>
              </a:rPr>
              <a:t>PORTAL</a:t>
            </a:r>
            <a:r>
              <a:rPr lang="pt-BR" sz="1200" spc="19" noProof="0" dirty="0">
                <a:solidFill>
                  <a:srgbClr val="000000"/>
                </a:solidFill>
                <a:latin typeface="WOOWBT+MuseoSans-700"/>
                <a:cs typeface="WOOWBT+MuseoSans-700"/>
              </a:rPr>
              <a:t> </a:t>
            </a:r>
            <a:r>
              <a:rPr lang="pt-BR" sz="1200" noProof="0" dirty="0">
                <a:solidFill>
                  <a:srgbClr val="000000"/>
                </a:solidFill>
                <a:latin typeface="WOOWBT+MuseoSans-700"/>
                <a:cs typeface="WOOWBT+MuseoSans-700"/>
              </a:rPr>
              <a:t>DE EDUCAÇÃO FINANCEIRA E PREVIDENCIÁRIA </a:t>
            </a:r>
            <a:r>
              <a:rPr lang="pt-BR" sz="1200" spc="-29" noProof="0" dirty="0">
                <a:solidFill>
                  <a:srgbClr val="000000"/>
                </a:solidFill>
                <a:latin typeface="WOOWBT+MuseoSans-700"/>
                <a:cs typeface="WOOWBT+MuseoSans-700"/>
              </a:rPr>
              <a:t>DA</a:t>
            </a:r>
            <a:r>
              <a:rPr lang="pt-BR" sz="1200" spc="29" noProof="0" dirty="0">
                <a:solidFill>
                  <a:srgbClr val="000000"/>
                </a:solidFill>
                <a:latin typeface="WOOWBT+MuseoSans-700"/>
                <a:cs typeface="WOOWBT+MuseoSans-700"/>
              </a:rPr>
              <a:t> </a:t>
            </a:r>
            <a:r>
              <a:rPr lang="pt-BR" sz="1200" spc="-13" noProof="0" dirty="0">
                <a:solidFill>
                  <a:srgbClr val="000000"/>
                </a:solidFill>
                <a:latin typeface="WOOWBT+MuseoSans-700"/>
                <a:cs typeface="WOOWBT+MuseoSans-700"/>
              </a:rPr>
              <a:t>FIPECq,</a:t>
            </a:r>
          </a:p>
          <a:p>
            <a:pPr marL="248869" marR="0">
              <a:lnSpc>
                <a:spcPts val="1334"/>
              </a:lnSpc>
              <a:spcBef>
                <a:spcPts val="265"/>
              </a:spcBef>
              <a:spcAft>
                <a:spcPts val="0"/>
              </a:spcAft>
            </a:pPr>
            <a:r>
              <a:rPr lang="pt-BR" sz="1200" spc="-16" noProof="0" dirty="0">
                <a:solidFill>
                  <a:srgbClr val="000000"/>
                </a:solidFill>
                <a:latin typeface="WOOWBT+MuseoSans-700"/>
                <a:cs typeface="WOOWBT+MuseoSans-700"/>
              </a:rPr>
              <a:t>VOCÊ</a:t>
            </a:r>
            <a:r>
              <a:rPr lang="pt-BR" sz="1200" spc="16" noProof="0" dirty="0">
                <a:solidFill>
                  <a:srgbClr val="000000"/>
                </a:solidFill>
                <a:latin typeface="WOOWBT+MuseoSans-700"/>
                <a:cs typeface="WOOWBT+MuseoSans-700"/>
              </a:rPr>
              <a:t> </a:t>
            </a:r>
            <a:r>
              <a:rPr lang="pt-BR" sz="1200" noProof="0" dirty="0">
                <a:solidFill>
                  <a:srgbClr val="000000"/>
                </a:solidFill>
                <a:latin typeface="WOOWBT+MuseoSans-700"/>
                <a:cs typeface="WOOWBT+MuseoSans-700"/>
              </a:rPr>
              <a:t>PODE PLANEJAR SUAS DESPESAS MENSAIS E ORGANIZAR,</a:t>
            </a:r>
          </a:p>
          <a:p>
            <a:pPr marL="600913" marR="0">
              <a:lnSpc>
                <a:spcPts val="1334"/>
              </a:lnSpc>
              <a:spcBef>
                <a:spcPts val="265"/>
              </a:spcBef>
              <a:spcAft>
                <a:spcPts val="0"/>
              </a:spcAft>
            </a:pPr>
            <a:r>
              <a:rPr lang="pt-BR" sz="1200" spc="-29" noProof="0" dirty="0">
                <a:solidFill>
                  <a:srgbClr val="000000"/>
                </a:solidFill>
                <a:latin typeface="WOOWBT+MuseoSans-700"/>
                <a:cs typeface="WOOWBT+MuseoSans-700"/>
              </a:rPr>
              <a:t>DA</a:t>
            </a:r>
            <a:r>
              <a:rPr lang="pt-BR" sz="1200" spc="29" noProof="0" dirty="0">
                <a:solidFill>
                  <a:srgbClr val="000000"/>
                </a:solidFill>
                <a:latin typeface="WOOWBT+MuseoSans-700"/>
                <a:cs typeface="WOOWBT+MuseoSans-700"/>
              </a:rPr>
              <a:t> </a:t>
            </a:r>
            <a:r>
              <a:rPr lang="pt-BR" sz="1200" noProof="0" dirty="0">
                <a:solidFill>
                  <a:srgbClr val="000000"/>
                </a:solidFill>
                <a:latin typeface="WOOWBT+MuseoSans-700"/>
                <a:cs typeface="WOOWBT+MuseoSans-700"/>
              </a:rPr>
              <a:t>MELHOR MANEIRA POSSÍVEL, O </a:t>
            </a:r>
            <a:r>
              <a:rPr lang="pt-BR" sz="1200" spc="-11" noProof="0" dirty="0">
                <a:solidFill>
                  <a:srgbClr val="000000"/>
                </a:solidFill>
                <a:latin typeface="WOOWBT+MuseoSans-700"/>
                <a:cs typeface="WOOWBT+MuseoSans-700"/>
              </a:rPr>
              <a:t>SEU</a:t>
            </a:r>
            <a:r>
              <a:rPr lang="pt-BR" sz="1200" spc="11" noProof="0" dirty="0">
                <a:solidFill>
                  <a:srgbClr val="000000"/>
                </a:solidFill>
                <a:latin typeface="WOOWBT+MuseoSans-700"/>
                <a:cs typeface="WOOWBT+MuseoSans-700"/>
              </a:rPr>
              <a:t> </a:t>
            </a:r>
            <a:r>
              <a:rPr lang="pt-BR" sz="1200" noProof="0" dirty="0">
                <a:solidFill>
                  <a:srgbClr val="000000"/>
                </a:solidFill>
                <a:latin typeface="WOOWBT+MuseoSans-700"/>
                <a:cs typeface="WOOWBT+MuseoSans-700"/>
              </a:rPr>
              <a:t>ORÇAMENTO.</a:t>
            </a:r>
          </a:p>
        </p:txBody>
      </p:sp>
      <p:sp>
        <p:nvSpPr>
          <p:cNvPr id="69" name="object 69"/>
          <p:cNvSpPr txBox="1"/>
          <p:nvPr/>
        </p:nvSpPr>
        <p:spPr>
          <a:xfrm>
            <a:off x="1205831" y="9271728"/>
            <a:ext cx="5251730" cy="1907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02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100" spc="-28" noProof="0" dirty="0">
                <a:solidFill>
                  <a:srgbClr val="000000"/>
                </a:solidFill>
                <a:latin typeface="EHABHL+MuseoSans-300"/>
                <a:cs typeface="EHABHL+MuseoSans-300"/>
              </a:rPr>
              <a:t>Acesse</a:t>
            </a:r>
            <a:r>
              <a:rPr lang="pt-BR" sz="1100" spc="-17" noProof="0" dirty="0">
                <a:solidFill>
                  <a:srgbClr val="000000"/>
                </a:solidFill>
                <a:latin typeface="EHABHL+MuseoSans-300"/>
                <a:cs typeface="EHABHL+MuseoSans-300"/>
              </a:rPr>
              <a:t> </a:t>
            </a:r>
            <a:r>
              <a:rPr lang="pt-BR" sz="1100" noProof="0" dirty="0">
                <a:solidFill>
                  <a:srgbClr val="000000"/>
                </a:solidFill>
                <a:latin typeface="EHABHL+MuseoSans-300"/>
                <a:cs typeface="EHABHL+MuseoSans-300"/>
              </a:rPr>
              <a:t>a</a:t>
            </a:r>
            <a:r>
              <a:rPr lang="pt-BR" sz="1100" spc="-44" noProof="0" dirty="0">
                <a:solidFill>
                  <a:srgbClr val="000000"/>
                </a:solidFill>
                <a:latin typeface="EHABHL+MuseoSans-300"/>
                <a:cs typeface="EHABHL+MuseoSans-300"/>
              </a:rPr>
              <a:t> </a:t>
            </a:r>
            <a:r>
              <a:rPr lang="pt-BR" sz="1100" spc="-22" noProof="0" dirty="0">
                <a:solidFill>
                  <a:srgbClr val="000000"/>
                </a:solidFill>
                <a:latin typeface="EHABHL+MuseoSans-300"/>
                <a:cs typeface="EHABHL+MuseoSans-300"/>
              </a:rPr>
              <a:t>planilha de </a:t>
            </a:r>
            <a:r>
              <a:rPr lang="pt-BR" sz="1100" spc="-30" noProof="0" dirty="0">
                <a:solidFill>
                  <a:srgbClr val="000000"/>
                </a:solidFill>
                <a:latin typeface="EHABHL+MuseoSans-300"/>
                <a:cs typeface="EHABHL+MuseoSans-300"/>
              </a:rPr>
              <a:t>gastos</a:t>
            </a:r>
            <a:r>
              <a:rPr lang="pt-BR" sz="1100" spc="-14" noProof="0" dirty="0">
                <a:solidFill>
                  <a:srgbClr val="000000"/>
                </a:solidFill>
                <a:latin typeface="EHABHL+MuseoSans-300"/>
                <a:cs typeface="EHABHL+MuseoSans-300"/>
              </a:rPr>
              <a:t> </a:t>
            </a:r>
            <a:r>
              <a:rPr lang="pt-BR" sz="1100" noProof="0" dirty="0">
                <a:solidFill>
                  <a:srgbClr val="000000"/>
                </a:solidFill>
                <a:latin typeface="EHABHL+MuseoSans-300"/>
                <a:cs typeface="EHABHL+MuseoSans-300"/>
              </a:rPr>
              <a:t>e</a:t>
            </a:r>
            <a:r>
              <a:rPr lang="pt-BR" sz="1100" spc="-44" noProof="0" dirty="0">
                <a:solidFill>
                  <a:srgbClr val="000000"/>
                </a:solidFill>
                <a:latin typeface="EHABHL+MuseoSans-300"/>
                <a:cs typeface="EHABHL+MuseoSans-300"/>
              </a:rPr>
              <a:t> </a:t>
            </a:r>
            <a:r>
              <a:rPr lang="pt-BR" sz="1100" spc="-30" noProof="0" dirty="0">
                <a:solidFill>
                  <a:srgbClr val="000000"/>
                </a:solidFill>
                <a:latin typeface="EHABHL+MuseoSans-300"/>
                <a:cs typeface="EHABHL+MuseoSans-300"/>
              </a:rPr>
              <a:t>comece</a:t>
            </a:r>
            <a:r>
              <a:rPr lang="pt-BR" sz="1100" spc="-14" noProof="0" dirty="0">
                <a:solidFill>
                  <a:srgbClr val="000000"/>
                </a:solidFill>
                <a:latin typeface="EHABHL+MuseoSans-300"/>
                <a:cs typeface="EHABHL+MuseoSans-300"/>
              </a:rPr>
              <a:t> </a:t>
            </a:r>
            <a:r>
              <a:rPr lang="pt-BR" sz="1100" spc="-23" noProof="0" dirty="0">
                <a:solidFill>
                  <a:srgbClr val="000000"/>
                </a:solidFill>
                <a:latin typeface="EHABHL+MuseoSans-300"/>
                <a:cs typeface="EHABHL+MuseoSans-300"/>
              </a:rPr>
              <a:t>hoje</a:t>
            </a:r>
            <a:r>
              <a:rPr lang="pt-BR" sz="1100" spc="-21" noProof="0" dirty="0">
                <a:solidFill>
                  <a:srgbClr val="000000"/>
                </a:solidFill>
                <a:latin typeface="EHABHL+MuseoSans-300"/>
                <a:cs typeface="EHABHL+MuseoSans-300"/>
              </a:rPr>
              <a:t> mesmo</a:t>
            </a:r>
            <a:r>
              <a:rPr lang="pt-BR" sz="1100" spc="-23" noProof="0" dirty="0">
                <a:solidFill>
                  <a:srgbClr val="000000"/>
                </a:solidFill>
                <a:latin typeface="EHABHL+MuseoSans-300"/>
                <a:cs typeface="EHABHL+MuseoSans-300"/>
              </a:rPr>
              <a:t> </a:t>
            </a:r>
            <a:r>
              <a:rPr lang="pt-BR" sz="1100" noProof="0" dirty="0">
                <a:solidFill>
                  <a:srgbClr val="000000"/>
                </a:solidFill>
                <a:latin typeface="EHABHL+MuseoSans-300"/>
                <a:cs typeface="EHABHL+MuseoSans-300"/>
              </a:rPr>
              <a:t>a</a:t>
            </a:r>
            <a:r>
              <a:rPr lang="pt-BR" sz="1100" spc="-44" noProof="0" dirty="0">
                <a:solidFill>
                  <a:srgbClr val="000000"/>
                </a:solidFill>
                <a:latin typeface="EHABHL+MuseoSans-300"/>
                <a:cs typeface="EHABHL+MuseoSans-300"/>
              </a:rPr>
              <a:t> </a:t>
            </a:r>
            <a:r>
              <a:rPr lang="pt-BR" sz="1100" spc="-22" noProof="0" dirty="0">
                <a:solidFill>
                  <a:srgbClr val="000000"/>
                </a:solidFill>
                <a:latin typeface="EHABHL+MuseoSans-300"/>
                <a:cs typeface="EHABHL+MuseoSans-300"/>
              </a:rPr>
              <a:t>melhorar </a:t>
            </a:r>
            <a:r>
              <a:rPr lang="pt-BR" sz="1100" spc="-26" noProof="0" dirty="0">
                <a:solidFill>
                  <a:srgbClr val="000000"/>
                </a:solidFill>
                <a:latin typeface="EHABHL+MuseoSans-300"/>
                <a:cs typeface="EHABHL+MuseoSans-300"/>
              </a:rPr>
              <a:t>sua</a:t>
            </a:r>
            <a:r>
              <a:rPr lang="pt-BR" sz="1100" spc="-18" noProof="0" dirty="0">
                <a:solidFill>
                  <a:srgbClr val="000000"/>
                </a:solidFill>
                <a:latin typeface="EHABHL+MuseoSans-300"/>
                <a:cs typeface="EHABHL+MuseoSans-300"/>
              </a:rPr>
              <a:t> </a:t>
            </a:r>
            <a:r>
              <a:rPr lang="pt-BR" sz="1100" spc="-21" noProof="0" dirty="0">
                <a:solidFill>
                  <a:srgbClr val="000000"/>
                </a:solidFill>
                <a:latin typeface="EHABHL+MuseoSans-300"/>
                <a:cs typeface="EHABHL+MuseoSans-300"/>
              </a:rPr>
              <a:t>saúde</a:t>
            </a:r>
            <a:r>
              <a:rPr lang="pt-BR" sz="1100" spc="-23" noProof="0" dirty="0">
                <a:solidFill>
                  <a:srgbClr val="000000"/>
                </a:solidFill>
                <a:latin typeface="EHABHL+MuseoSans-300"/>
                <a:cs typeface="EHABHL+MuseoSans-300"/>
              </a:rPr>
              <a:t> </a:t>
            </a:r>
            <a:r>
              <a:rPr lang="pt-BR" sz="1100" spc="-25" noProof="0" dirty="0">
                <a:solidFill>
                  <a:srgbClr val="000000"/>
                </a:solidFill>
                <a:latin typeface="EHABHL+MuseoSans-300"/>
                <a:cs typeface="EHABHL+MuseoSans-300"/>
              </a:rPr>
              <a:t>ﬁnanceira.</a:t>
            </a:r>
          </a:p>
        </p:txBody>
      </p:sp>
      <p:sp>
        <p:nvSpPr>
          <p:cNvPr id="70" name="object 70"/>
          <p:cNvSpPr txBox="1"/>
          <p:nvPr/>
        </p:nvSpPr>
        <p:spPr>
          <a:xfrm>
            <a:off x="3404444" y="9672754"/>
            <a:ext cx="853445" cy="123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pt-BR" sz="800" b="1" noProof="0" dirty="0">
                <a:solidFill>
                  <a:schemeClr val="bg1"/>
                </a:solidFill>
                <a:latin typeface="Arial"/>
                <a:cs typeface="Arial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CLIQUE</a:t>
            </a:r>
            <a:r>
              <a:rPr lang="pt-BR" sz="800" b="1" spc="114" noProof="0" dirty="0">
                <a:solidFill>
                  <a:schemeClr val="bg1"/>
                </a:solidFill>
                <a:latin typeface="Arial"/>
                <a:cs typeface="Arial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pt-BR" sz="800" b="1" spc="-10" noProof="0" dirty="0">
                <a:solidFill>
                  <a:schemeClr val="bg1"/>
                </a:solidFill>
                <a:latin typeface="Arial"/>
                <a:cs typeface="Arial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AQUI!</a:t>
            </a:r>
            <a:endParaRPr lang="pt-BR" sz="800" b="1" noProof="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4" name="object 3">
            <a:extLst>
              <a:ext uri="{FF2B5EF4-FFF2-40B4-BE49-F238E27FC236}">
                <a16:creationId xmlns:a16="http://schemas.microsoft.com/office/drawing/2014/main" id="{92FC638B-34D0-E855-2790-AF66B0E5B553}"/>
              </a:ext>
            </a:extLst>
          </p:cNvPr>
          <p:cNvSpPr/>
          <p:nvPr/>
        </p:nvSpPr>
        <p:spPr>
          <a:xfrm flipV="1">
            <a:off x="142628" y="7286701"/>
            <a:ext cx="5940000" cy="1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lang="pt-BR" noProof="0" dirty="0"/>
          </a:p>
        </p:txBody>
      </p:sp>
      <p:pic>
        <p:nvPicPr>
          <p:cNvPr id="78" name="Imagem 77">
            <a:extLst>
              <a:ext uri="{FF2B5EF4-FFF2-40B4-BE49-F238E27FC236}">
                <a16:creationId xmlns:a16="http://schemas.microsoft.com/office/drawing/2014/main" id="{4EDA7A20-DA27-AA6F-097D-24853C7C7F0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0920" y="140789"/>
            <a:ext cx="219106" cy="322810"/>
          </a:xfrm>
          <a:prstGeom prst="rect">
            <a:avLst/>
          </a:prstGeom>
        </p:spPr>
      </p:pic>
      <p:pic>
        <p:nvPicPr>
          <p:cNvPr id="79" name="Imagem 78">
            <a:extLst>
              <a:ext uri="{FF2B5EF4-FFF2-40B4-BE49-F238E27FC236}">
                <a16:creationId xmlns:a16="http://schemas.microsoft.com/office/drawing/2014/main" id="{81B367D0-70CD-900D-37B6-A51F222CD2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156341"/>
            <a:ext cx="419702" cy="257211"/>
          </a:xfrm>
          <a:prstGeom prst="rect">
            <a:avLst/>
          </a:prstGeom>
        </p:spPr>
      </p:pic>
      <p:pic>
        <p:nvPicPr>
          <p:cNvPr id="80" name="Imagem 79">
            <a:extLst>
              <a:ext uri="{FF2B5EF4-FFF2-40B4-BE49-F238E27FC236}">
                <a16:creationId xmlns:a16="http://schemas.microsoft.com/office/drawing/2014/main" id="{FE6F8381-3438-60E2-9856-7CDEAAF6C7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27339" y="156341"/>
            <a:ext cx="229161" cy="257211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D7E10806-8B60-BEDF-8DD5-8ED8F22C6DC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11723" y="10166894"/>
            <a:ext cx="7568223" cy="513806"/>
          </a:xfrm>
          <a:prstGeom prst="rect">
            <a:avLst/>
          </a:prstGeom>
        </p:spPr>
      </p:pic>
      <p:pic>
        <p:nvPicPr>
          <p:cNvPr id="2" name="Imagem 1" descr="Logotipo&#10;&#10;O conteúdo gerado por IA pode estar incorreto.">
            <a:extLst>
              <a:ext uri="{FF2B5EF4-FFF2-40B4-BE49-F238E27FC236}">
                <a16:creationId xmlns:a16="http://schemas.microsoft.com/office/drawing/2014/main" id="{0BC420BD-BC34-BA09-A94A-95B5EFE6E8E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901" y="10099446"/>
            <a:ext cx="1367445" cy="633507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B403BAFB-CD4F-F8AD-13A5-2641A9433C5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7851" y="2322687"/>
            <a:ext cx="7247220" cy="3240992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EB8D8310-E1E4-873E-4C81-266A3C2129E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9851" y="5933801"/>
            <a:ext cx="6906589" cy="120031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1770</TotalTime>
  <Words>1008</Words>
  <Application>Microsoft Office PowerPoint</Application>
  <PresentationFormat>Personalizar</PresentationFormat>
  <Paragraphs>87</Paragraphs>
  <Slides>4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19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24" baseType="lpstr">
      <vt:lpstr>TKKLFR+MuseoSans-100</vt:lpstr>
      <vt:lpstr>DDHITJ+RobotoCondensed-Bold</vt:lpstr>
      <vt:lpstr>OFMNJV+MuseoSans-500</vt:lpstr>
      <vt:lpstr>LHWBPW+MuseoSansCond-100</vt:lpstr>
      <vt:lpstr>Lucida Sans</vt:lpstr>
      <vt:lpstr>Gill Sans MT</vt:lpstr>
      <vt:lpstr>KWJCLU+MuseoSans-900</vt:lpstr>
      <vt:lpstr>KMWLTL+MuseoSansCond-900</vt:lpstr>
      <vt:lpstr>EHABHL+MuseoSans-300</vt:lpstr>
      <vt:lpstr>WOOWBT+MuseoSans-700</vt:lpstr>
      <vt:lpstr>Arial</vt:lpstr>
      <vt:lpstr>Calibri</vt:lpstr>
      <vt:lpstr>Arial Narrow</vt:lpstr>
      <vt:lpstr>Times New Roman</vt:lpstr>
      <vt:lpstr>Segoe UI Semibold</vt:lpstr>
      <vt:lpstr>Aptos</vt:lpstr>
      <vt:lpstr>Sego UI</vt:lpstr>
      <vt:lpstr>Arial MT</vt:lpstr>
      <vt:lpstr>Segoe UI</vt:lpstr>
      <vt:lpstr>Theme Office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henrique.morais</dc:creator>
  <cp:lastModifiedBy>gutemberg</cp:lastModifiedBy>
  <cp:revision>57</cp:revision>
  <dcterms:modified xsi:type="dcterms:W3CDTF">2026-08-12T12:07:57Z</dcterms:modified>
</cp:coreProperties>
</file>