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E0D"/>
    <a:srgbClr val="FFD5BA"/>
    <a:srgbClr val="FFFFFF"/>
    <a:srgbClr val="33384C"/>
    <a:srgbClr val="C3C3C3"/>
    <a:srgbClr val="FF8F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2334" y="-180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5013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4279900" y="0"/>
            <a:ext cx="3275013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978F-EC91-4203-AB4C-5BE7147BD975}" type="datetimeFigureOut">
              <a:rPr lang="pt-BR" smtClean="0"/>
              <a:t>12/08/2026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503488" y="1336675"/>
            <a:ext cx="2549525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755650" y="5146675"/>
            <a:ext cx="6045200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10156825"/>
            <a:ext cx="3275013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4279900" y="10156825"/>
            <a:ext cx="3275013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F99506-F499-4894-A0A8-FED4DA6F43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396302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F99506-F499-4894-A0A8-FED4DA6F4371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11711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3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pPr marL="12700">
              <a:lnSpc>
                <a:spcPts val="1190"/>
              </a:lnSpc>
            </a:pPr>
            <a:r>
              <a:rPr spc="-10" dirty="0"/>
              <a:t>fipecq.org.br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pPr>
              <a:lnSpc>
                <a:spcPts val="1140"/>
              </a:lnSpc>
              <a:tabLst>
                <a:tab pos="3597910" algn="l"/>
              </a:tabLst>
            </a:pPr>
            <a:r>
              <a:rPr spc="-10" dirty="0"/>
              <a:t>fipecq.org.br</a:t>
            </a:r>
            <a:r>
              <a:rPr dirty="0"/>
              <a:t>	</a:t>
            </a:r>
            <a:r>
              <a:rPr sz="1425" b="1" spc="-82" baseline="2923" dirty="0">
                <a:solidFill>
                  <a:srgbClr val="000000"/>
                </a:solidFill>
                <a:latin typeface="Roboto Cn"/>
                <a:cs typeface="Roboto Cn"/>
              </a:rPr>
              <a:t>1</a:t>
            </a:r>
            <a:endParaRPr sz="1425" baseline="2923">
              <a:latin typeface="Roboto Cn"/>
              <a:cs typeface="Roboto Cn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50" b="1" i="0">
                <a:solidFill>
                  <a:schemeClr val="tx1"/>
                </a:solidFill>
                <a:latin typeface="Roboto Cn"/>
                <a:cs typeface="Roboto Cn"/>
              </a:defRPr>
            </a:lvl1pPr>
          </a:lstStyle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pc="-50" dirty="0"/>
              <a:t>‹nº›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0151300"/>
            <a:ext cx="7560309" cy="541020"/>
          </a:xfrm>
          <a:custGeom>
            <a:avLst/>
            <a:gdLst/>
            <a:ahLst/>
            <a:cxnLst/>
            <a:rect l="l" t="t" r="r" b="b"/>
            <a:pathLst>
              <a:path w="7560309" h="541020">
                <a:moveTo>
                  <a:pt x="7560005" y="0"/>
                </a:moveTo>
                <a:lnTo>
                  <a:pt x="0" y="0"/>
                </a:lnTo>
                <a:lnTo>
                  <a:pt x="0" y="540702"/>
                </a:lnTo>
                <a:lnTo>
                  <a:pt x="7560005" y="540702"/>
                </a:lnTo>
                <a:lnTo>
                  <a:pt x="7560005" y="0"/>
                </a:lnTo>
                <a:close/>
              </a:path>
            </a:pathLst>
          </a:custGeom>
          <a:solidFill>
            <a:srgbClr val="33384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0"/>
            <a:ext cx="7560309" cy="577850"/>
          </a:xfrm>
          <a:custGeom>
            <a:avLst/>
            <a:gdLst/>
            <a:ahLst/>
            <a:cxnLst/>
            <a:rect l="l" t="t" r="r" b="b"/>
            <a:pathLst>
              <a:path w="7560309" h="577850">
                <a:moveTo>
                  <a:pt x="0" y="577608"/>
                </a:moveTo>
                <a:lnTo>
                  <a:pt x="7560005" y="577608"/>
                </a:lnTo>
                <a:lnTo>
                  <a:pt x="7560005" y="0"/>
                </a:lnTo>
                <a:lnTo>
                  <a:pt x="0" y="0"/>
                </a:lnTo>
                <a:lnTo>
                  <a:pt x="0" y="577608"/>
                </a:lnTo>
                <a:close/>
              </a:path>
            </a:pathLst>
          </a:custGeom>
          <a:solidFill>
            <a:srgbClr val="33384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3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pPr marL="12700">
              <a:lnSpc>
                <a:spcPts val="1190"/>
              </a:lnSpc>
            </a:pPr>
            <a:r>
              <a:rPr spc="-10" dirty="0"/>
              <a:t>fipecq.org.br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pPr>
              <a:lnSpc>
                <a:spcPts val="1140"/>
              </a:lnSpc>
              <a:tabLst>
                <a:tab pos="3597910" algn="l"/>
              </a:tabLst>
            </a:pPr>
            <a:r>
              <a:rPr spc="-10" dirty="0"/>
              <a:t>fipecq.org.br</a:t>
            </a:r>
            <a:r>
              <a:rPr dirty="0"/>
              <a:t>	</a:t>
            </a:r>
            <a:r>
              <a:rPr sz="1425" b="1" spc="-82" baseline="2923" dirty="0">
                <a:solidFill>
                  <a:srgbClr val="000000"/>
                </a:solidFill>
                <a:latin typeface="Roboto Cn"/>
                <a:cs typeface="Roboto Cn"/>
              </a:rPr>
              <a:t>1</a:t>
            </a:r>
            <a:endParaRPr sz="1425" baseline="2923">
              <a:latin typeface="Roboto Cn"/>
              <a:cs typeface="Roboto Cn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50" b="1" i="0">
                <a:solidFill>
                  <a:schemeClr val="tx1"/>
                </a:solidFill>
                <a:latin typeface="Roboto Cn"/>
                <a:cs typeface="Roboto Cn"/>
              </a:defRPr>
            </a:lvl1pPr>
          </a:lstStyle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pc="-50" dirty="0"/>
              <a:t>‹nº›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0151300"/>
            <a:ext cx="7560309" cy="541020"/>
          </a:xfrm>
          <a:custGeom>
            <a:avLst/>
            <a:gdLst/>
            <a:ahLst/>
            <a:cxnLst/>
            <a:rect l="l" t="t" r="r" b="b"/>
            <a:pathLst>
              <a:path w="7560309" h="541020">
                <a:moveTo>
                  <a:pt x="7560005" y="0"/>
                </a:moveTo>
                <a:lnTo>
                  <a:pt x="0" y="0"/>
                </a:lnTo>
                <a:lnTo>
                  <a:pt x="0" y="540702"/>
                </a:lnTo>
                <a:lnTo>
                  <a:pt x="7560005" y="540702"/>
                </a:lnTo>
                <a:lnTo>
                  <a:pt x="7560005" y="0"/>
                </a:lnTo>
                <a:close/>
              </a:path>
            </a:pathLst>
          </a:custGeom>
          <a:solidFill>
            <a:srgbClr val="33384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6997598" y="10317264"/>
            <a:ext cx="220979" cy="205104"/>
          </a:xfrm>
          <a:custGeom>
            <a:avLst/>
            <a:gdLst/>
            <a:ahLst/>
            <a:cxnLst/>
            <a:rect l="l" t="t" r="r" b="b"/>
            <a:pathLst>
              <a:path w="220979" h="205104">
                <a:moveTo>
                  <a:pt x="220408" y="0"/>
                </a:moveTo>
                <a:lnTo>
                  <a:pt x="0" y="0"/>
                </a:lnTo>
                <a:lnTo>
                  <a:pt x="0" y="204774"/>
                </a:lnTo>
                <a:lnTo>
                  <a:pt x="220408" y="204774"/>
                </a:lnTo>
                <a:lnTo>
                  <a:pt x="220408" y="0"/>
                </a:lnTo>
                <a:close/>
              </a:path>
            </a:pathLst>
          </a:custGeom>
          <a:solidFill>
            <a:srgbClr val="FF8F0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2002" y="10270868"/>
            <a:ext cx="809995" cy="301578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9404" y="3"/>
            <a:ext cx="6815234" cy="3355626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0" y="246140"/>
            <a:ext cx="695960" cy="1391920"/>
          </a:xfrm>
          <a:custGeom>
            <a:avLst/>
            <a:gdLst/>
            <a:ahLst/>
            <a:cxnLst/>
            <a:rect l="l" t="t" r="r" b="b"/>
            <a:pathLst>
              <a:path w="695960" h="1391920">
                <a:moveTo>
                  <a:pt x="0" y="0"/>
                </a:moveTo>
                <a:lnTo>
                  <a:pt x="0" y="1391462"/>
                </a:lnTo>
                <a:lnTo>
                  <a:pt x="695731" y="695731"/>
                </a:lnTo>
                <a:lnTo>
                  <a:pt x="0" y="0"/>
                </a:lnTo>
                <a:close/>
              </a:path>
            </a:pathLst>
          </a:custGeom>
          <a:solidFill>
            <a:srgbClr val="FF8F0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360000" y="4310754"/>
            <a:ext cx="6840220" cy="0"/>
          </a:xfrm>
          <a:custGeom>
            <a:avLst/>
            <a:gdLst/>
            <a:ahLst/>
            <a:cxnLst/>
            <a:rect l="l" t="t" r="r" b="b"/>
            <a:pathLst>
              <a:path w="6840220">
                <a:moveTo>
                  <a:pt x="0" y="0"/>
                </a:moveTo>
                <a:lnTo>
                  <a:pt x="6840004" y="0"/>
                </a:lnTo>
              </a:path>
            </a:pathLst>
          </a:custGeom>
          <a:ln w="19304">
            <a:solidFill>
              <a:srgbClr val="FF8F0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3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pPr marL="12700">
              <a:lnSpc>
                <a:spcPts val="1190"/>
              </a:lnSpc>
            </a:pPr>
            <a:r>
              <a:rPr spc="-10" dirty="0"/>
              <a:t>fipecq.org.br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pPr>
              <a:lnSpc>
                <a:spcPts val="1140"/>
              </a:lnSpc>
              <a:tabLst>
                <a:tab pos="3597910" algn="l"/>
              </a:tabLst>
            </a:pPr>
            <a:r>
              <a:rPr spc="-10" dirty="0"/>
              <a:t>fipecq.org.br</a:t>
            </a:r>
            <a:r>
              <a:rPr dirty="0"/>
              <a:t>	</a:t>
            </a:r>
            <a:r>
              <a:rPr sz="1425" b="1" spc="-82" baseline="2923" dirty="0">
                <a:solidFill>
                  <a:srgbClr val="000000"/>
                </a:solidFill>
                <a:latin typeface="Roboto Cn"/>
                <a:cs typeface="Roboto Cn"/>
              </a:rPr>
              <a:t>1</a:t>
            </a:r>
            <a:endParaRPr sz="1425" baseline="2923">
              <a:latin typeface="Roboto Cn"/>
              <a:cs typeface="Roboto Cn"/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50" b="1" i="0">
                <a:solidFill>
                  <a:schemeClr val="tx1"/>
                </a:solidFill>
                <a:latin typeface="Roboto Cn"/>
                <a:cs typeface="Roboto Cn"/>
              </a:defRPr>
            </a:lvl1pPr>
          </a:lstStyle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pc="-50" dirty="0"/>
              <a:t>‹nº›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3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pPr marL="12700">
              <a:lnSpc>
                <a:spcPts val="1190"/>
              </a:lnSpc>
            </a:pPr>
            <a:r>
              <a:rPr spc="-10" dirty="0"/>
              <a:t>fipecq.org.br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pPr>
              <a:lnSpc>
                <a:spcPts val="1140"/>
              </a:lnSpc>
              <a:tabLst>
                <a:tab pos="3597910" algn="l"/>
              </a:tabLst>
            </a:pPr>
            <a:r>
              <a:rPr spc="-10" dirty="0"/>
              <a:t>fipecq.org.br</a:t>
            </a:r>
            <a:r>
              <a:rPr dirty="0"/>
              <a:t>	</a:t>
            </a:r>
            <a:r>
              <a:rPr sz="1425" b="1" spc="-82" baseline="2923" dirty="0">
                <a:solidFill>
                  <a:srgbClr val="000000"/>
                </a:solidFill>
                <a:latin typeface="Roboto Cn"/>
                <a:cs typeface="Roboto Cn"/>
              </a:rPr>
              <a:t>1</a:t>
            </a:r>
            <a:endParaRPr sz="1425" baseline="2923">
              <a:latin typeface="Roboto Cn"/>
              <a:cs typeface="Roboto Cn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50" b="1" i="0">
                <a:solidFill>
                  <a:schemeClr val="tx1"/>
                </a:solidFill>
                <a:latin typeface="Roboto Cn"/>
                <a:cs typeface="Roboto Cn"/>
              </a:defRPr>
            </a:lvl1pPr>
          </a:lstStyle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pc="-50" dirty="0"/>
              <a:t>‹nº›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pPr marL="12700">
              <a:lnSpc>
                <a:spcPts val="1190"/>
              </a:lnSpc>
            </a:pPr>
            <a:r>
              <a:rPr spc="-10" dirty="0"/>
              <a:t>fipecq.org.br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pPr>
              <a:lnSpc>
                <a:spcPts val="1140"/>
              </a:lnSpc>
              <a:tabLst>
                <a:tab pos="3597910" algn="l"/>
              </a:tabLst>
            </a:pPr>
            <a:r>
              <a:rPr spc="-10" dirty="0"/>
              <a:t>fipecq.org.br</a:t>
            </a:r>
            <a:r>
              <a:rPr dirty="0"/>
              <a:t>	</a:t>
            </a:r>
            <a:r>
              <a:rPr sz="1425" b="1" spc="-82" baseline="2923" dirty="0">
                <a:solidFill>
                  <a:srgbClr val="000000"/>
                </a:solidFill>
                <a:latin typeface="Roboto Cn"/>
                <a:cs typeface="Roboto Cn"/>
              </a:rPr>
              <a:t>1</a:t>
            </a:r>
            <a:endParaRPr sz="1425" baseline="2923">
              <a:latin typeface="Roboto Cn"/>
              <a:cs typeface="Roboto Cn"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50" b="1" i="0">
                <a:solidFill>
                  <a:schemeClr val="tx1"/>
                </a:solidFill>
                <a:latin typeface="Roboto Cn"/>
                <a:cs typeface="Roboto Cn"/>
              </a:defRPr>
            </a:lvl1pPr>
          </a:lstStyle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pc="-50" dirty="0"/>
              <a:t>‹nº›</a:t>
            </a:fld>
            <a:endParaRPr spc="-5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0151300"/>
            <a:ext cx="7560309" cy="541020"/>
          </a:xfrm>
          <a:custGeom>
            <a:avLst/>
            <a:gdLst/>
            <a:ahLst/>
            <a:cxnLst/>
            <a:rect l="l" t="t" r="r" b="b"/>
            <a:pathLst>
              <a:path w="7560309" h="541020">
                <a:moveTo>
                  <a:pt x="7560005" y="0"/>
                </a:moveTo>
                <a:lnTo>
                  <a:pt x="0" y="0"/>
                </a:lnTo>
                <a:lnTo>
                  <a:pt x="0" y="540702"/>
                </a:lnTo>
                <a:lnTo>
                  <a:pt x="7560005" y="540702"/>
                </a:lnTo>
                <a:lnTo>
                  <a:pt x="7560005" y="0"/>
                </a:lnTo>
                <a:close/>
              </a:path>
            </a:pathLst>
          </a:custGeom>
          <a:solidFill>
            <a:srgbClr val="33384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47768" y="90099"/>
            <a:ext cx="1960245" cy="3765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3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465597" y="10342115"/>
            <a:ext cx="787400" cy="165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pPr marL="12700">
              <a:lnSpc>
                <a:spcPts val="1190"/>
              </a:lnSpc>
            </a:pPr>
            <a:r>
              <a:rPr spc="-10" dirty="0"/>
              <a:t>fipecq.org.br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478297" y="10348293"/>
            <a:ext cx="3660775" cy="1460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pPr>
              <a:lnSpc>
                <a:spcPts val="1140"/>
              </a:lnSpc>
              <a:tabLst>
                <a:tab pos="3597910" algn="l"/>
              </a:tabLst>
            </a:pPr>
            <a:r>
              <a:rPr spc="-10" dirty="0"/>
              <a:t>fipecq.org.br</a:t>
            </a:r>
            <a:r>
              <a:rPr dirty="0"/>
              <a:t>	</a:t>
            </a:r>
            <a:r>
              <a:rPr sz="1425" b="1" spc="-82" baseline="2923" dirty="0">
                <a:solidFill>
                  <a:srgbClr val="000000"/>
                </a:solidFill>
                <a:latin typeface="Roboto Cn"/>
                <a:cs typeface="Roboto Cn"/>
              </a:rPr>
              <a:t>1</a:t>
            </a:r>
            <a:endParaRPr sz="1425" baseline="2923">
              <a:latin typeface="Roboto Cn"/>
              <a:cs typeface="Roboto Cn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038544" y="10335593"/>
            <a:ext cx="151765" cy="1701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50" b="1" i="0">
                <a:solidFill>
                  <a:schemeClr val="tx1"/>
                </a:solidFill>
                <a:latin typeface="Roboto Cn"/>
                <a:cs typeface="Roboto Cn"/>
              </a:defRPr>
            </a:lvl1pPr>
          </a:lstStyle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pc="-50" dirty="0"/>
              <a:t>‹nº›</a:t>
            </a:fld>
            <a:endParaRPr spc="-5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10" Type="http://schemas.openxmlformats.org/officeDocument/2006/relationships/image" Target="../media/image13.png"/><Relationship Id="rId4" Type="http://schemas.openxmlformats.org/officeDocument/2006/relationships/image" Target="../media/image1.pn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hyperlink" Target="https://educacaofinanceira.fipecq.org.br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object 4"/>
          <p:cNvGrpSpPr/>
          <p:nvPr/>
        </p:nvGrpSpPr>
        <p:grpSpPr>
          <a:xfrm>
            <a:off x="5337097" y="3506699"/>
            <a:ext cx="1701447" cy="224679"/>
            <a:chOff x="6411730" y="3594703"/>
            <a:chExt cx="862965" cy="111649"/>
          </a:xfrm>
        </p:grpSpPr>
        <p:sp>
          <p:nvSpPr>
            <p:cNvPr id="5" name="object 5"/>
            <p:cNvSpPr/>
            <p:nvPr/>
          </p:nvSpPr>
          <p:spPr>
            <a:xfrm>
              <a:off x="6411730" y="3594703"/>
              <a:ext cx="862965" cy="0"/>
            </a:xfrm>
            <a:custGeom>
              <a:avLst/>
              <a:gdLst/>
              <a:ahLst/>
              <a:cxnLst/>
              <a:rect l="l" t="t" r="r" b="b"/>
              <a:pathLst>
                <a:path w="862965">
                  <a:moveTo>
                    <a:pt x="0" y="0"/>
                  </a:moveTo>
                  <a:lnTo>
                    <a:pt x="862850" y="0"/>
                  </a:lnTo>
                </a:path>
              </a:pathLst>
            </a:custGeom>
            <a:ln w="25400">
              <a:solidFill>
                <a:srgbClr val="FF8F0D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7" name="object 7"/>
            <p:cNvSpPr/>
            <p:nvPr/>
          </p:nvSpPr>
          <p:spPr>
            <a:xfrm>
              <a:off x="6411730" y="3650527"/>
              <a:ext cx="862965" cy="0"/>
            </a:xfrm>
            <a:custGeom>
              <a:avLst/>
              <a:gdLst/>
              <a:ahLst/>
              <a:cxnLst/>
              <a:rect l="l" t="t" r="r" b="b"/>
              <a:pathLst>
                <a:path w="862965">
                  <a:moveTo>
                    <a:pt x="0" y="0"/>
                  </a:moveTo>
                  <a:lnTo>
                    <a:pt x="862850" y="0"/>
                  </a:lnTo>
                </a:path>
              </a:pathLst>
            </a:custGeom>
            <a:ln w="25400">
              <a:solidFill>
                <a:srgbClr val="FF8F0D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9" name="object 9"/>
            <p:cNvSpPr/>
            <p:nvPr/>
          </p:nvSpPr>
          <p:spPr>
            <a:xfrm>
              <a:off x="6411730" y="3706352"/>
              <a:ext cx="862965" cy="0"/>
            </a:xfrm>
            <a:custGeom>
              <a:avLst/>
              <a:gdLst/>
              <a:ahLst/>
              <a:cxnLst/>
              <a:rect l="l" t="t" r="r" b="b"/>
              <a:pathLst>
                <a:path w="862965">
                  <a:moveTo>
                    <a:pt x="0" y="0"/>
                  </a:moveTo>
                  <a:lnTo>
                    <a:pt x="862850" y="0"/>
                  </a:lnTo>
                </a:path>
              </a:pathLst>
            </a:custGeom>
            <a:ln w="25400">
              <a:solidFill>
                <a:srgbClr val="FF8F0D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3858145" y="3479331"/>
            <a:ext cx="2796540" cy="2876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1634489" algn="l"/>
                <a:tab pos="2497455" algn="l"/>
                <a:tab pos="2678430" algn="l"/>
              </a:tabLst>
            </a:pPr>
            <a:r>
              <a:rPr lang="pt-BR" sz="1700" b="1" spc="-10" noProof="0" dirty="0">
                <a:solidFill>
                  <a:srgbClr val="FF8E0D"/>
                </a:solidFill>
                <a:latin typeface="Arial"/>
                <a:cs typeface="Arial"/>
              </a:rPr>
              <a:t>JUNHO/2026</a:t>
            </a:r>
            <a:r>
              <a:rPr lang="pt-BR" sz="1700" b="1" noProof="0" dirty="0">
                <a:solidFill>
                  <a:srgbClr val="FF8E0D"/>
                </a:solidFill>
                <a:latin typeface="Arial"/>
                <a:cs typeface="Arial"/>
              </a:rPr>
              <a:t>	</a:t>
            </a:r>
            <a:r>
              <a:rPr lang="pt-BR" sz="1700" b="1" u="heavy" spc="500" noProof="0" dirty="0">
                <a:solidFill>
                  <a:srgbClr val="FF8E0D"/>
                </a:solidFill>
                <a:uFill>
                  <a:solidFill>
                    <a:srgbClr val="FF8F0D"/>
                  </a:solidFill>
                </a:uFill>
                <a:latin typeface="Arial"/>
                <a:cs typeface="Arial"/>
              </a:rPr>
              <a:t> </a:t>
            </a:r>
            <a:endParaRPr lang="pt-BR" sz="1700" noProof="0" dirty="0">
              <a:solidFill>
                <a:srgbClr val="FF8E0D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985975" y="705058"/>
            <a:ext cx="2785745" cy="9004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lang="pt-BR" sz="5750" spc="-635" noProof="0" dirty="0">
                <a:solidFill>
                  <a:srgbClr val="FF8E0D"/>
                </a:solidFill>
              </a:rPr>
              <a:t>Informativo</a:t>
            </a:r>
            <a:endParaRPr lang="pt-BR" sz="5750" noProof="0" dirty="0">
              <a:solidFill>
                <a:srgbClr val="FF8E0D"/>
              </a:solidFill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009252" y="1316899"/>
            <a:ext cx="1321198" cy="971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pt-BR" sz="6200" b="1" spc="-1115" noProof="0" dirty="0">
                <a:solidFill>
                  <a:srgbClr val="FF8E0D"/>
                </a:solidFill>
                <a:latin typeface="Trebuchet MS"/>
                <a:cs typeface="Tahoma" panose="020B0604030504040204" pitchFamily="34" charset="0"/>
              </a:rPr>
              <a:t>FEF</a:t>
            </a:r>
            <a:endParaRPr lang="pt-BR" sz="6200" noProof="0" dirty="0">
              <a:solidFill>
                <a:srgbClr val="FF8E0D"/>
              </a:solidFill>
              <a:latin typeface="Trebuchet MS"/>
              <a:cs typeface="Tahoma" panose="020B0604030504040204" pitchFamily="34" charset="0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09252" y="2139832"/>
            <a:ext cx="1748789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pt-BR" sz="1500" b="1" spc="-175" noProof="0" dirty="0">
                <a:solidFill>
                  <a:srgbClr val="FFD5BA"/>
                </a:solidFill>
                <a:latin typeface="Trebuchet MS"/>
                <a:cs typeface="Trebuchet MS"/>
              </a:rPr>
              <a:t>FIPECq</a:t>
            </a:r>
            <a:r>
              <a:rPr lang="pt-BR" sz="1500" b="1" spc="-204" noProof="0" dirty="0">
                <a:solidFill>
                  <a:srgbClr val="FFD5BA"/>
                </a:solidFill>
                <a:latin typeface="Trebuchet MS"/>
                <a:cs typeface="Trebuchet MS"/>
              </a:rPr>
              <a:t> </a:t>
            </a:r>
            <a:r>
              <a:rPr lang="pt-BR" sz="1500" b="1" spc="-185" noProof="0" dirty="0">
                <a:solidFill>
                  <a:srgbClr val="FFD5BA"/>
                </a:solidFill>
                <a:latin typeface="Trebuchet MS"/>
                <a:cs typeface="Trebuchet MS"/>
              </a:rPr>
              <a:t>Entes</a:t>
            </a:r>
            <a:r>
              <a:rPr lang="pt-BR" sz="1500" b="1" spc="-204" noProof="0" dirty="0">
                <a:solidFill>
                  <a:srgbClr val="FFD5BA"/>
                </a:solidFill>
                <a:latin typeface="Trebuchet MS"/>
                <a:cs typeface="Trebuchet MS"/>
              </a:rPr>
              <a:t> </a:t>
            </a:r>
            <a:r>
              <a:rPr lang="pt-BR" sz="1500" b="1" spc="-170" noProof="0" dirty="0">
                <a:solidFill>
                  <a:srgbClr val="FFD5BA"/>
                </a:solidFill>
                <a:latin typeface="Trebuchet MS"/>
                <a:cs typeface="Trebuchet MS"/>
              </a:rPr>
              <a:t>Federativos</a:t>
            </a:r>
            <a:endParaRPr lang="pt-BR" sz="1500" noProof="0" dirty="0">
              <a:solidFill>
                <a:srgbClr val="FFD5BA"/>
              </a:solidFill>
              <a:latin typeface="Trebuchet MS"/>
              <a:cs typeface="Trebuchet MS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C31DA9AE-275C-7187-1E99-A5C04E4EFE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154691"/>
            <a:ext cx="1971950" cy="538709"/>
          </a:xfrm>
          <a:prstGeom prst="rect">
            <a:avLst/>
          </a:prstGeom>
        </p:spPr>
      </p:pic>
      <p:pic>
        <p:nvPicPr>
          <p:cNvPr id="13" name="Imagem 12" descr="Logotipo&#10;&#10;O conteúdo gerado por IA pode estar incorreto.">
            <a:extLst>
              <a:ext uri="{FF2B5EF4-FFF2-40B4-BE49-F238E27FC236}">
                <a16:creationId xmlns:a16="http://schemas.microsoft.com/office/drawing/2014/main" id="{913DF5D5-BAEA-E0FF-5EFC-8FECB5483D1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926" y="10098669"/>
            <a:ext cx="1367445" cy="633507"/>
          </a:xfrm>
          <a:prstGeom prst="rect">
            <a:avLst/>
          </a:prstGeom>
        </p:spPr>
      </p:pic>
      <p:sp>
        <p:nvSpPr>
          <p:cNvPr id="15" name="object 6">
            <a:extLst>
              <a:ext uri="{FF2B5EF4-FFF2-40B4-BE49-F238E27FC236}">
                <a16:creationId xmlns:a16="http://schemas.microsoft.com/office/drawing/2014/main" id="{E08F3104-FFB8-C660-6045-1A019B08541B}"/>
              </a:ext>
            </a:extLst>
          </p:cNvPr>
          <p:cNvSpPr txBox="1"/>
          <p:nvPr/>
        </p:nvSpPr>
        <p:spPr>
          <a:xfrm>
            <a:off x="252258" y="3760074"/>
            <a:ext cx="3183255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pt-BR" sz="1500" spc="-90" noProof="0" dirty="0">
                <a:solidFill>
                  <a:srgbClr val="33384C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CENÁRIO</a:t>
            </a:r>
            <a:r>
              <a:rPr lang="pt-BR" sz="1500" spc="20" noProof="0" dirty="0">
                <a:solidFill>
                  <a:srgbClr val="33384C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pt-BR" sz="1500" spc="-35" noProof="0" dirty="0">
                <a:solidFill>
                  <a:srgbClr val="33384C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ECONÔMICO-</a:t>
            </a:r>
            <a:r>
              <a:rPr lang="pt-BR" sz="1500" spc="-60" noProof="0" dirty="0">
                <a:solidFill>
                  <a:srgbClr val="33384C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FINANCEIRO</a:t>
            </a:r>
            <a:endParaRPr lang="pt-BR" sz="1500" noProof="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27" name="Imagem 26">
            <a:extLst>
              <a:ext uri="{FF2B5EF4-FFF2-40B4-BE49-F238E27FC236}">
                <a16:creationId xmlns:a16="http://schemas.microsoft.com/office/drawing/2014/main" id="{CD5907BB-5BF9-4C7B-8EDD-C85AA26721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213" y="4190968"/>
            <a:ext cx="7167864" cy="178184"/>
          </a:xfrm>
          <a:prstGeom prst="rect">
            <a:avLst/>
          </a:prstGeom>
        </p:spPr>
      </p:pic>
      <p:sp>
        <p:nvSpPr>
          <p:cNvPr id="28" name="object 5">
            <a:extLst>
              <a:ext uri="{FF2B5EF4-FFF2-40B4-BE49-F238E27FC236}">
                <a16:creationId xmlns:a16="http://schemas.microsoft.com/office/drawing/2014/main" id="{1FDC303F-CE60-0A04-F396-28FD1C9885B8}"/>
              </a:ext>
            </a:extLst>
          </p:cNvPr>
          <p:cNvSpPr/>
          <p:nvPr/>
        </p:nvSpPr>
        <p:spPr>
          <a:xfrm>
            <a:off x="252258" y="4018512"/>
            <a:ext cx="7051986" cy="102030"/>
          </a:xfrm>
          <a:custGeom>
            <a:avLst/>
            <a:gdLst/>
            <a:ahLst/>
            <a:cxnLst/>
            <a:rect l="l" t="t" r="r" b="b"/>
            <a:pathLst>
              <a:path w="6840220">
                <a:moveTo>
                  <a:pt x="0" y="0"/>
                </a:moveTo>
                <a:lnTo>
                  <a:pt x="6840004" y="0"/>
                </a:lnTo>
              </a:path>
            </a:pathLst>
          </a:custGeom>
          <a:ln w="19304">
            <a:solidFill>
              <a:srgbClr val="FF8F0D"/>
            </a:solidFill>
          </a:ln>
        </p:spPr>
        <p:txBody>
          <a:bodyPr wrap="square" lIns="0" tIns="0" rIns="0" bIns="0" rtlCol="0"/>
          <a:lstStyle/>
          <a:p>
            <a:endParaRPr lang="pt-BR" noProof="0" dirty="0"/>
          </a:p>
        </p:txBody>
      </p:sp>
      <p:sp>
        <p:nvSpPr>
          <p:cNvPr id="3" name="object 221">
            <a:extLst>
              <a:ext uri="{FF2B5EF4-FFF2-40B4-BE49-F238E27FC236}">
                <a16:creationId xmlns:a16="http://schemas.microsoft.com/office/drawing/2014/main" id="{5C035FF5-CB67-D9AD-8C9F-73DDF387E01C}"/>
              </a:ext>
            </a:extLst>
          </p:cNvPr>
          <p:cNvSpPr txBox="1">
            <a:spLocks noGrp="1"/>
          </p:cNvSpPr>
          <p:nvPr>
            <p:ph type="dt" sz="half" idx="6"/>
          </p:nvPr>
        </p:nvSpPr>
        <p:spPr>
          <a:xfrm>
            <a:off x="2795784" y="10415422"/>
            <a:ext cx="3660775" cy="146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40"/>
              </a:lnSpc>
              <a:tabLst>
                <a:tab pos="3597910" algn="l"/>
              </a:tabLst>
            </a:pPr>
            <a:r>
              <a:rPr lang="pt-BR" spc="-10" noProof="0" dirty="0"/>
              <a:t>fipecq.org.br</a:t>
            </a:r>
            <a:r>
              <a:rPr lang="pt-BR" noProof="0" dirty="0"/>
              <a:t>	</a:t>
            </a:r>
            <a:r>
              <a:rPr lang="pt-BR" sz="1425" b="1" spc="-82" baseline="2923" noProof="0" dirty="0">
                <a:solidFill>
                  <a:srgbClr val="000000"/>
                </a:solidFill>
                <a:latin typeface="Roboto Cn"/>
                <a:cs typeface="Roboto Cn"/>
              </a:rPr>
              <a:t>1</a:t>
            </a:r>
            <a:endParaRPr lang="pt-BR" sz="1425" baseline="2923" noProof="0" dirty="0">
              <a:latin typeface="Roboto Cn"/>
              <a:cs typeface="Roboto Cn"/>
            </a:endParaRPr>
          </a:p>
        </p:txBody>
      </p:sp>
      <p:sp>
        <p:nvSpPr>
          <p:cNvPr id="21" name="object 5">
            <a:extLst>
              <a:ext uri="{FF2B5EF4-FFF2-40B4-BE49-F238E27FC236}">
                <a16:creationId xmlns:a16="http://schemas.microsoft.com/office/drawing/2014/main" id="{C2E29FD4-67F6-11A6-F6A6-204339DB5C4B}"/>
              </a:ext>
            </a:extLst>
          </p:cNvPr>
          <p:cNvSpPr/>
          <p:nvPr/>
        </p:nvSpPr>
        <p:spPr>
          <a:xfrm>
            <a:off x="252258" y="4018512"/>
            <a:ext cx="7051986" cy="102030"/>
          </a:xfrm>
          <a:custGeom>
            <a:avLst/>
            <a:gdLst/>
            <a:ahLst/>
            <a:cxnLst/>
            <a:rect l="l" t="t" r="r" b="b"/>
            <a:pathLst>
              <a:path w="6840220">
                <a:moveTo>
                  <a:pt x="0" y="0"/>
                </a:moveTo>
                <a:lnTo>
                  <a:pt x="6840004" y="0"/>
                </a:lnTo>
              </a:path>
            </a:pathLst>
          </a:custGeom>
          <a:ln w="19304">
            <a:solidFill>
              <a:srgbClr val="FF8F0D"/>
            </a:solidFill>
          </a:ln>
        </p:spPr>
        <p:txBody>
          <a:bodyPr wrap="square" lIns="0" tIns="0" rIns="0" bIns="0" rtlCol="0"/>
          <a:lstStyle/>
          <a:p>
            <a:endParaRPr lang="pt-BR" noProof="0" dirty="0"/>
          </a:p>
        </p:txBody>
      </p:sp>
      <p:sp>
        <p:nvSpPr>
          <p:cNvPr id="22" name="object 126">
            <a:extLst>
              <a:ext uri="{FF2B5EF4-FFF2-40B4-BE49-F238E27FC236}">
                <a16:creationId xmlns:a16="http://schemas.microsoft.com/office/drawing/2014/main" id="{F543E4D2-4932-2ACA-12DC-12491A26BCEA}"/>
              </a:ext>
            </a:extLst>
          </p:cNvPr>
          <p:cNvSpPr txBox="1">
            <a:spLocks/>
          </p:cNvSpPr>
          <p:nvPr/>
        </p:nvSpPr>
        <p:spPr>
          <a:xfrm>
            <a:off x="3642720" y="9975395"/>
            <a:ext cx="832725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0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pPr marL="12700">
              <a:lnSpc>
                <a:spcPts val="1190"/>
              </a:lnSpc>
            </a:pPr>
            <a:r>
              <a:rPr lang="pt-BR" spc="-25" dirty="0"/>
              <a:t>fipecq.org.br</a:t>
            </a:r>
          </a:p>
        </p:txBody>
      </p:sp>
      <p:sp>
        <p:nvSpPr>
          <p:cNvPr id="2" name="object 5">
            <a:extLst>
              <a:ext uri="{FF2B5EF4-FFF2-40B4-BE49-F238E27FC236}">
                <a16:creationId xmlns:a16="http://schemas.microsoft.com/office/drawing/2014/main" id="{9D4BE557-5805-B889-4CD7-0E0E86CD8ACF}"/>
              </a:ext>
            </a:extLst>
          </p:cNvPr>
          <p:cNvSpPr/>
          <p:nvPr/>
        </p:nvSpPr>
        <p:spPr>
          <a:xfrm>
            <a:off x="252258" y="4018512"/>
            <a:ext cx="7051986" cy="102030"/>
          </a:xfrm>
          <a:custGeom>
            <a:avLst/>
            <a:gdLst/>
            <a:ahLst/>
            <a:cxnLst/>
            <a:rect l="l" t="t" r="r" b="b"/>
            <a:pathLst>
              <a:path w="6840220">
                <a:moveTo>
                  <a:pt x="0" y="0"/>
                </a:moveTo>
                <a:lnTo>
                  <a:pt x="6840004" y="0"/>
                </a:lnTo>
              </a:path>
            </a:pathLst>
          </a:custGeom>
          <a:ln w="19304">
            <a:solidFill>
              <a:srgbClr val="FF8F0D"/>
            </a:solidFill>
          </a:ln>
        </p:spPr>
        <p:txBody>
          <a:bodyPr wrap="square" lIns="0" tIns="0" rIns="0" bIns="0" rtlCol="0"/>
          <a:lstStyle/>
          <a:p>
            <a:endParaRPr lang="pt-BR" noProof="0" dirty="0"/>
          </a:p>
        </p:txBody>
      </p:sp>
      <p:sp>
        <p:nvSpPr>
          <p:cNvPr id="8" name="object 126">
            <a:extLst>
              <a:ext uri="{FF2B5EF4-FFF2-40B4-BE49-F238E27FC236}">
                <a16:creationId xmlns:a16="http://schemas.microsoft.com/office/drawing/2014/main" id="{AD2B233E-3395-2324-DDC7-19EB6AD9C6E9}"/>
              </a:ext>
            </a:extLst>
          </p:cNvPr>
          <p:cNvSpPr txBox="1">
            <a:spLocks/>
          </p:cNvSpPr>
          <p:nvPr/>
        </p:nvSpPr>
        <p:spPr>
          <a:xfrm>
            <a:off x="3642720" y="9975395"/>
            <a:ext cx="832725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0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pPr marL="12700">
              <a:lnSpc>
                <a:spcPts val="1190"/>
              </a:lnSpc>
            </a:pPr>
            <a:r>
              <a:rPr lang="pt-BR" spc="-25" dirty="0"/>
              <a:t>fipecq.org.br</a:t>
            </a:r>
          </a:p>
        </p:txBody>
      </p:sp>
      <p:sp>
        <p:nvSpPr>
          <p:cNvPr id="10" name="object 5">
            <a:extLst>
              <a:ext uri="{FF2B5EF4-FFF2-40B4-BE49-F238E27FC236}">
                <a16:creationId xmlns:a16="http://schemas.microsoft.com/office/drawing/2014/main" id="{63A71176-B36A-B28F-EF8D-377515F12B69}"/>
              </a:ext>
            </a:extLst>
          </p:cNvPr>
          <p:cNvSpPr/>
          <p:nvPr/>
        </p:nvSpPr>
        <p:spPr>
          <a:xfrm>
            <a:off x="252258" y="4018512"/>
            <a:ext cx="7051986" cy="102030"/>
          </a:xfrm>
          <a:custGeom>
            <a:avLst/>
            <a:gdLst/>
            <a:ahLst/>
            <a:cxnLst/>
            <a:rect l="l" t="t" r="r" b="b"/>
            <a:pathLst>
              <a:path w="6840220">
                <a:moveTo>
                  <a:pt x="0" y="0"/>
                </a:moveTo>
                <a:lnTo>
                  <a:pt x="6840004" y="0"/>
                </a:lnTo>
              </a:path>
            </a:pathLst>
          </a:custGeom>
          <a:ln w="19304">
            <a:solidFill>
              <a:srgbClr val="FF8F0D"/>
            </a:solidFill>
          </a:ln>
        </p:spPr>
        <p:txBody>
          <a:bodyPr wrap="square" lIns="0" tIns="0" rIns="0" bIns="0" rtlCol="0"/>
          <a:lstStyle/>
          <a:p>
            <a:endParaRPr lang="pt-BR" noProof="0" dirty="0"/>
          </a:p>
        </p:txBody>
      </p:sp>
      <p:sp>
        <p:nvSpPr>
          <p:cNvPr id="11" name="object 5">
            <a:extLst>
              <a:ext uri="{FF2B5EF4-FFF2-40B4-BE49-F238E27FC236}">
                <a16:creationId xmlns:a16="http://schemas.microsoft.com/office/drawing/2014/main" id="{CCE213E4-D81B-B464-E9ED-1CFCAECA568B}"/>
              </a:ext>
            </a:extLst>
          </p:cNvPr>
          <p:cNvSpPr/>
          <p:nvPr/>
        </p:nvSpPr>
        <p:spPr>
          <a:xfrm>
            <a:off x="252258" y="4018512"/>
            <a:ext cx="7051986" cy="102030"/>
          </a:xfrm>
          <a:custGeom>
            <a:avLst/>
            <a:gdLst/>
            <a:ahLst/>
            <a:cxnLst/>
            <a:rect l="l" t="t" r="r" b="b"/>
            <a:pathLst>
              <a:path w="6840220">
                <a:moveTo>
                  <a:pt x="0" y="0"/>
                </a:moveTo>
                <a:lnTo>
                  <a:pt x="6840004" y="0"/>
                </a:lnTo>
              </a:path>
            </a:pathLst>
          </a:custGeom>
          <a:ln w="19304">
            <a:solidFill>
              <a:srgbClr val="FF8F0D"/>
            </a:solidFill>
          </a:ln>
        </p:spPr>
        <p:txBody>
          <a:bodyPr wrap="square" lIns="0" tIns="0" rIns="0" bIns="0" rtlCol="0"/>
          <a:lstStyle/>
          <a:p>
            <a:endParaRPr lang="pt-BR" noProof="0" dirty="0"/>
          </a:p>
        </p:txBody>
      </p:sp>
      <p:sp>
        <p:nvSpPr>
          <p:cNvPr id="12" name="CaixaDeTexto 34">
            <a:extLst>
              <a:ext uri="{FF2B5EF4-FFF2-40B4-BE49-F238E27FC236}">
                <a16:creationId xmlns:a16="http://schemas.microsoft.com/office/drawing/2014/main" id="{B76E3306-4918-41E7-2FA7-F3522EB9DBB5}"/>
              </a:ext>
            </a:extLst>
          </p:cNvPr>
          <p:cNvSpPr txBox="1"/>
          <p:nvPr/>
        </p:nvSpPr>
        <p:spPr>
          <a:xfrm>
            <a:off x="90519" y="4123033"/>
            <a:ext cx="3575871" cy="195438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kern="0"/>
            </a:defPPr>
          </a:lstStyle>
          <a:p>
            <a:pPr algn="just">
              <a:spcAft>
                <a:spcPts val="800"/>
              </a:spcAft>
            </a:pPr>
            <a:r>
              <a:rPr lang="pt-B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persistência do choque de energia decorrente do conflito no Oriente Médio consolidou-se como elemento estrutural do cenário macro global, com efeitos de segunda ordem cada vez mais visíveis sobre núcleos de inflação, expectativas e função de reação dos bancos centrais. A combinação de inflação reacelerando, atividade resiliente e, em alguns casos, expectativas de inflação em deterioração reduziu materialmente o espaço para flexibilização monetária nas principais economias e colocou no radar cenários de elevação de juros para alguns Banco Centrais</a:t>
            </a:r>
          </a:p>
        </p:txBody>
      </p:sp>
      <p:sp>
        <p:nvSpPr>
          <p:cNvPr id="14" name="CaixaDeTexto 91">
            <a:extLst>
              <a:ext uri="{FF2B5EF4-FFF2-40B4-BE49-F238E27FC236}">
                <a16:creationId xmlns:a16="http://schemas.microsoft.com/office/drawing/2014/main" id="{20E14C6A-7210-D20F-0B4E-A6CAD296AA24}"/>
              </a:ext>
            </a:extLst>
          </p:cNvPr>
          <p:cNvSpPr txBox="1"/>
          <p:nvPr/>
        </p:nvSpPr>
        <p:spPr>
          <a:xfrm>
            <a:off x="90517" y="6152693"/>
            <a:ext cx="3575871" cy="161582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kern="0"/>
            </a:defPPr>
          </a:lstStyle>
          <a:p>
            <a:pPr algn="just">
              <a:spcAft>
                <a:spcPts val="800"/>
              </a:spcAft>
            </a:pPr>
            <a:r>
              <a:rPr lang="pt-B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 Estados Unidos, a combinação de atividade resiliente, mercado de trabalho mais firme do que o esperado e inflação elevada reduziu a urgência por cortes e reforçou a percepção de que a convergência da inflação exigirá juros restritivos por mais tempo. Portanto, a inflação segue como principal preocupação, com PCE (</a:t>
            </a:r>
            <a:r>
              <a:rPr lang="pt-BR" sz="11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Personal </a:t>
            </a:r>
            <a:r>
              <a:rPr lang="pt-BR" sz="11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Consumption</a:t>
            </a:r>
            <a:r>
              <a:rPr lang="pt-BR" sz="11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Expenditures</a:t>
            </a:r>
            <a:r>
              <a:rPr lang="pt-B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núcleo apurado em 3,3% a.a. – maior nível desde a pandemia excluindo-se 2021-2023. .</a:t>
            </a:r>
          </a:p>
        </p:txBody>
      </p:sp>
      <p:sp>
        <p:nvSpPr>
          <p:cNvPr id="20" name="CaixaDeTexto 210">
            <a:extLst>
              <a:ext uri="{FF2B5EF4-FFF2-40B4-BE49-F238E27FC236}">
                <a16:creationId xmlns:a16="http://schemas.microsoft.com/office/drawing/2014/main" id="{A9983F80-5969-4D8E-ED86-207B6CEF7F0A}"/>
              </a:ext>
            </a:extLst>
          </p:cNvPr>
          <p:cNvSpPr txBox="1"/>
          <p:nvPr/>
        </p:nvSpPr>
        <p:spPr>
          <a:xfrm>
            <a:off x="90517" y="7829879"/>
            <a:ext cx="3575871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kern="0"/>
            </a:defPPr>
          </a:lstStyle>
          <a:p>
            <a:pPr algn="just">
              <a:spcAft>
                <a:spcPts val="800"/>
              </a:spcAft>
            </a:pPr>
            <a:r>
              <a:rPr lang="pt-B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 Área do Euro, o quadro de estagflação leve se consolidou, com atividade enfraquecendo enquanto a inflação reacelerou de forma disseminada. O PMI (</a:t>
            </a:r>
            <a:r>
              <a:rPr lang="pt-BR" sz="11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Purchasing</a:t>
            </a:r>
            <a:r>
              <a:rPr lang="pt-BR" sz="11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Managers Index</a:t>
            </a:r>
            <a:r>
              <a:rPr lang="pt-B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composto permaneceu em território contracionista pelo segundo mês consecutivo em maio, enquanto a inflação cheia acelerou. O destaque negativo foi a inflação de serviços, que avançou de 3,0% para 3,5% a.a., sinalizando que as pressões começam a se disseminar além da energia</a:t>
            </a:r>
          </a:p>
        </p:txBody>
      </p:sp>
      <p:sp>
        <p:nvSpPr>
          <p:cNvPr id="24" name="CaixaDeTexto 212">
            <a:extLst>
              <a:ext uri="{FF2B5EF4-FFF2-40B4-BE49-F238E27FC236}">
                <a16:creationId xmlns:a16="http://schemas.microsoft.com/office/drawing/2014/main" id="{D7EB6E3C-71EB-DE07-0CBA-32B2820A73A9}"/>
              </a:ext>
            </a:extLst>
          </p:cNvPr>
          <p:cNvSpPr txBox="1"/>
          <p:nvPr/>
        </p:nvSpPr>
        <p:spPr>
          <a:xfrm>
            <a:off x="3812436" y="4146410"/>
            <a:ext cx="3649266" cy="195438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kern="0"/>
            </a:defPPr>
          </a:lstStyle>
          <a:p>
            <a:pPr algn="just">
              <a:spcAft>
                <a:spcPts val="800"/>
              </a:spcAft>
            </a:pPr>
            <a:r>
              <a:rPr lang="pt-B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 China, a recuperação cíclica perdeu tração na margem, mas o crescimento permanece sustentado por investimento industrial, exportações e setores ligados à IA. Os </a:t>
            </a:r>
            <a:r>
              <a:rPr lang="pt-BR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PMIs</a:t>
            </a:r>
            <a:r>
              <a:rPr lang="pt-B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maio seguem em território expansionista em ambos os setores, com o de serviços acelerando para máxima de três meses. A composição do crescimento permanece concentrada em segmentos específicos, como IA, semicondutores e equipamentos para data centers, enquanto consumo doméstico e setor imobiliário continuam atuando como vetores de contenção</a:t>
            </a:r>
          </a:p>
        </p:txBody>
      </p:sp>
      <p:sp>
        <p:nvSpPr>
          <p:cNvPr id="25" name="CaixaDeTexto 225">
            <a:extLst>
              <a:ext uri="{FF2B5EF4-FFF2-40B4-BE49-F238E27FC236}">
                <a16:creationId xmlns:a16="http://schemas.microsoft.com/office/drawing/2014/main" id="{01EE5922-607B-1120-023A-9770E793335B}"/>
              </a:ext>
            </a:extLst>
          </p:cNvPr>
          <p:cNvSpPr txBox="1"/>
          <p:nvPr/>
        </p:nvSpPr>
        <p:spPr>
          <a:xfrm>
            <a:off x="3816716" y="6157796"/>
            <a:ext cx="3649266" cy="161582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kern="0"/>
            </a:defPPr>
          </a:lstStyle>
          <a:p>
            <a:pPr algn="just">
              <a:spcAft>
                <a:spcPts val="800"/>
              </a:spcAft>
            </a:pPr>
            <a:r>
              <a:rPr lang="pt-B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Brasil, o cenário para a inflação já era desconfortável antes do choque externo, refletindo a ausência de hiato negativo e desancoragem persistente das expectativas. O PIB do 1T26 cresceu 1,1% t/t, com recuperação disseminada da absorção doméstica e divergindo do diagnóstico de desaceleração mantido pelo Copom. O mercado de trabalho segue com a taxa de desemprego na mínima histórica em 5,4% s.a., com salários reais crescendo acima da produtividade</a:t>
            </a:r>
          </a:p>
        </p:txBody>
      </p:sp>
      <p:sp>
        <p:nvSpPr>
          <p:cNvPr id="26" name="CaixaDeTexto 228">
            <a:extLst>
              <a:ext uri="{FF2B5EF4-FFF2-40B4-BE49-F238E27FC236}">
                <a16:creationId xmlns:a16="http://schemas.microsoft.com/office/drawing/2014/main" id="{6D1455E0-2E60-72A7-E4DC-E71A2CE25EBA}"/>
              </a:ext>
            </a:extLst>
          </p:cNvPr>
          <p:cNvSpPr txBox="1"/>
          <p:nvPr/>
        </p:nvSpPr>
        <p:spPr>
          <a:xfrm>
            <a:off x="3812436" y="7829879"/>
            <a:ext cx="3649266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kern="0"/>
            </a:defPPr>
          </a:lstStyle>
          <a:p>
            <a:pPr algn="just">
              <a:spcAft>
                <a:spcPts val="800"/>
              </a:spcAft>
            </a:pPr>
            <a:r>
              <a:rPr lang="pt-B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 inflação, o IPCA-15 de maio acumulou 4,6% em 12 meses, ultrapassando o teto da meta, com aceleração disseminada dos núcleos, evidenciando contaminação da inflação subjacente pelo choque de oferta vindo do exterior.</a:t>
            </a:r>
          </a:p>
        </p:txBody>
      </p:sp>
      <p:sp>
        <p:nvSpPr>
          <p:cNvPr id="29" name="CaixaDeTexto 230">
            <a:extLst>
              <a:ext uri="{FF2B5EF4-FFF2-40B4-BE49-F238E27FC236}">
                <a16:creationId xmlns:a16="http://schemas.microsoft.com/office/drawing/2014/main" id="{15662551-9CBA-A3CC-75DC-0E96B0D26404}"/>
              </a:ext>
            </a:extLst>
          </p:cNvPr>
          <p:cNvSpPr txBox="1"/>
          <p:nvPr/>
        </p:nvSpPr>
        <p:spPr>
          <a:xfrm>
            <a:off x="3815138" y="8793827"/>
            <a:ext cx="3649266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kern="0"/>
            </a:defPPr>
          </a:lstStyle>
          <a:p>
            <a:pPr algn="just">
              <a:spcAft>
                <a:spcPts val="800"/>
              </a:spcAft>
            </a:pPr>
            <a:r>
              <a:rPr lang="pt-B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 política monetária, o reconhecimento explícito pelo Banco Central de que parte da “gordura” acumulada do ciclo de aperto já foi consumida pelo choque externo marca uma inflexão relevante na comunicação. Assim, a expectativa é de um corte adicional de 25 </a:t>
            </a:r>
            <a:r>
              <a:rPr lang="pt-BR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pb</a:t>
            </a:r>
            <a:r>
              <a:rPr lang="pt-B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na reunião de junho, levando a Selic a 14,25%, acompanhado de linguagem sugerindo pausa do ciclo.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pt-BR" spc="-30" noProof="0" dirty="0">
                <a:solidFill>
                  <a:srgbClr val="FF8E0D"/>
                </a:solidFill>
              </a:rPr>
              <a:t>Informativo</a:t>
            </a:r>
            <a:r>
              <a:rPr lang="pt-BR" spc="-170" noProof="0" dirty="0">
                <a:solidFill>
                  <a:srgbClr val="FF8E0D"/>
                </a:solidFill>
              </a:rPr>
              <a:t> </a:t>
            </a:r>
            <a:r>
              <a:rPr lang="pt-BR" b="1" spc="-190" noProof="0" dirty="0">
                <a:solidFill>
                  <a:srgbClr val="FF8E0D"/>
                </a:solidFill>
                <a:latin typeface="Arial"/>
                <a:cs typeface="Arial"/>
              </a:rPr>
              <a:t>FEF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5960968" y="199286"/>
            <a:ext cx="1417263" cy="214801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lang="pt-BR" sz="1300" b="1" spc="-10" noProof="0" dirty="0">
                <a:solidFill>
                  <a:srgbClr val="FFFFFF"/>
                </a:solidFill>
                <a:latin typeface="Arial"/>
                <a:cs typeface="Arial"/>
              </a:rPr>
              <a:t>JUNHO/2026</a:t>
            </a:r>
            <a:endParaRPr lang="pt-BR" sz="1300" noProof="0" dirty="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5610603" y="131345"/>
            <a:ext cx="1958975" cy="353695"/>
            <a:chOff x="5610603" y="131345"/>
            <a:chExt cx="1958975" cy="353695"/>
          </a:xfrm>
        </p:grpSpPr>
        <p:sp>
          <p:nvSpPr>
            <p:cNvPr id="14" name="object 14"/>
            <p:cNvSpPr/>
            <p:nvPr/>
          </p:nvSpPr>
          <p:spPr>
            <a:xfrm>
              <a:off x="5620128" y="140870"/>
              <a:ext cx="1939925" cy="334645"/>
            </a:xfrm>
            <a:custGeom>
              <a:avLst/>
              <a:gdLst/>
              <a:ahLst/>
              <a:cxnLst/>
              <a:rect l="l" t="t" r="r" b="b"/>
              <a:pathLst>
                <a:path w="1939925" h="334645">
                  <a:moveTo>
                    <a:pt x="1606092" y="166166"/>
                  </a:moveTo>
                  <a:lnTo>
                    <a:pt x="1606092" y="93929"/>
                  </a:lnTo>
                  <a:lnTo>
                    <a:pt x="1598711" y="57371"/>
                  </a:lnTo>
                  <a:lnTo>
                    <a:pt x="1578583" y="27514"/>
                  </a:lnTo>
                  <a:lnTo>
                    <a:pt x="1548726" y="7382"/>
                  </a:lnTo>
                  <a:lnTo>
                    <a:pt x="1512163" y="0"/>
                  </a:lnTo>
                  <a:lnTo>
                    <a:pt x="93929" y="0"/>
                  </a:lnTo>
                  <a:lnTo>
                    <a:pt x="57366" y="7382"/>
                  </a:lnTo>
                  <a:lnTo>
                    <a:pt x="27509" y="27514"/>
                  </a:lnTo>
                  <a:lnTo>
                    <a:pt x="7380" y="57371"/>
                  </a:lnTo>
                  <a:lnTo>
                    <a:pt x="0" y="93929"/>
                  </a:lnTo>
                  <a:lnTo>
                    <a:pt x="0" y="240169"/>
                  </a:lnTo>
                  <a:lnTo>
                    <a:pt x="7380" y="276732"/>
                  </a:lnTo>
                  <a:lnTo>
                    <a:pt x="27509" y="306589"/>
                  </a:lnTo>
                  <a:lnTo>
                    <a:pt x="57366" y="326718"/>
                  </a:lnTo>
                  <a:lnTo>
                    <a:pt x="93929" y="334098"/>
                  </a:lnTo>
                  <a:lnTo>
                    <a:pt x="1939876" y="334098"/>
                  </a:lnTo>
                </a:path>
              </a:pathLst>
            </a:custGeom>
            <a:ln w="19050">
              <a:solidFill>
                <a:srgbClr val="FF8F0D"/>
              </a:solidFill>
            </a:ln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78596" y="297511"/>
              <a:ext cx="95250" cy="95250"/>
            </a:xfrm>
            <a:prstGeom prst="rect">
              <a:avLst/>
            </a:prstGeom>
          </p:spPr>
        </p:pic>
      </p:grpSp>
      <p:grpSp>
        <p:nvGrpSpPr>
          <p:cNvPr id="16" name="object 16"/>
          <p:cNvGrpSpPr/>
          <p:nvPr/>
        </p:nvGrpSpPr>
        <p:grpSpPr>
          <a:xfrm>
            <a:off x="13150" y="10149487"/>
            <a:ext cx="7560309" cy="541020"/>
            <a:chOff x="0" y="10151300"/>
            <a:chExt cx="7560309" cy="541020"/>
          </a:xfrm>
        </p:grpSpPr>
        <p:sp>
          <p:nvSpPr>
            <p:cNvPr id="17" name="object 17"/>
            <p:cNvSpPr/>
            <p:nvPr/>
          </p:nvSpPr>
          <p:spPr>
            <a:xfrm>
              <a:off x="0" y="10151300"/>
              <a:ext cx="7560309" cy="541020"/>
            </a:xfrm>
            <a:custGeom>
              <a:avLst/>
              <a:gdLst/>
              <a:ahLst/>
              <a:cxnLst/>
              <a:rect l="l" t="t" r="r" b="b"/>
              <a:pathLst>
                <a:path w="7560309" h="541020">
                  <a:moveTo>
                    <a:pt x="7560005" y="0"/>
                  </a:moveTo>
                  <a:lnTo>
                    <a:pt x="0" y="0"/>
                  </a:lnTo>
                  <a:lnTo>
                    <a:pt x="0" y="540702"/>
                  </a:lnTo>
                  <a:lnTo>
                    <a:pt x="7560005" y="540702"/>
                  </a:lnTo>
                  <a:lnTo>
                    <a:pt x="7560005" y="0"/>
                  </a:lnTo>
                  <a:close/>
                </a:path>
              </a:pathLst>
            </a:custGeom>
            <a:solidFill>
              <a:srgbClr val="33384C"/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18" name="object 18"/>
            <p:cNvSpPr/>
            <p:nvPr/>
          </p:nvSpPr>
          <p:spPr>
            <a:xfrm>
              <a:off x="6997598" y="10317264"/>
              <a:ext cx="220979" cy="205104"/>
            </a:xfrm>
            <a:custGeom>
              <a:avLst/>
              <a:gdLst/>
              <a:ahLst/>
              <a:cxnLst/>
              <a:rect l="l" t="t" r="r" b="b"/>
              <a:pathLst>
                <a:path w="220979" h="205104">
                  <a:moveTo>
                    <a:pt x="220408" y="0"/>
                  </a:moveTo>
                  <a:lnTo>
                    <a:pt x="0" y="0"/>
                  </a:lnTo>
                  <a:lnTo>
                    <a:pt x="0" y="204774"/>
                  </a:lnTo>
                  <a:lnTo>
                    <a:pt x="220408" y="204774"/>
                  </a:lnTo>
                  <a:lnTo>
                    <a:pt x="220408" y="0"/>
                  </a:lnTo>
                  <a:close/>
                </a:path>
              </a:pathLst>
            </a:custGeom>
            <a:solidFill>
              <a:srgbClr val="FF8F0D"/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pic>
          <p:nvPicPr>
            <p:cNvPr id="19" name="object 1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2002" y="10270868"/>
              <a:ext cx="809995" cy="301578"/>
            </a:xfrm>
            <a:prstGeom prst="rect">
              <a:avLst/>
            </a:prstGeom>
          </p:spPr>
        </p:pic>
      </p:grpSp>
      <p:sp>
        <p:nvSpPr>
          <p:cNvPr id="20" name="object 20"/>
          <p:cNvSpPr/>
          <p:nvPr/>
        </p:nvSpPr>
        <p:spPr>
          <a:xfrm>
            <a:off x="205491" y="2547883"/>
            <a:ext cx="7004993" cy="52677"/>
          </a:xfrm>
          <a:custGeom>
            <a:avLst/>
            <a:gdLst/>
            <a:ahLst/>
            <a:cxnLst/>
            <a:rect l="l" t="t" r="r" b="b"/>
            <a:pathLst>
              <a:path w="6840220">
                <a:moveTo>
                  <a:pt x="0" y="0"/>
                </a:moveTo>
                <a:lnTo>
                  <a:pt x="6840004" y="0"/>
                </a:lnTo>
              </a:path>
            </a:pathLst>
          </a:custGeom>
          <a:ln w="19304">
            <a:solidFill>
              <a:srgbClr val="FF8F0D"/>
            </a:solidFill>
          </a:ln>
        </p:spPr>
        <p:txBody>
          <a:bodyPr wrap="square" lIns="0" tIns="0" rIns="0" bIns="0" rtlCol="0"/>
          <a:lstStyle/>
          <a:p>
            <a:endParaRPr lang="pt-BR" noProof="0" dirty="0"/>
          </a:p>
        </p:txBody>
      </p:sp>
      <p:sp>
        <p:nvSpPr>
          <p:cNvPr id="21" name="object 21"/>
          <p:cNvSpPr txBox="1"/>
          <p:nvPr/>
        </p:nvSpPr>
        <p:spPr>
          <a:xfrm>
            <a:off x="206380" y="659835"/>
            <a:ext cx="7367079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lang="pt-B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seguir, apresentamos o desempenho dos principais índices financeiros no mês e no acumulado do ano :</a:t>
            </a:r>
          </a:p>
        </p:txBody>
      </p:sp>
      <p:sp>
        <p:nvSpPr>
          <p:cNvPr id="33" name="object 33"/>
          <p:cNvSpPr/>
          <p:nvPr/>
        </p:nvSpPr>
        <p:spPr>
          <a:xfrm>
            <a:off x="176489" y="5859392"/>
            <a:ext cx="7062998" cy="72755"/>
          </a:xfrm>
          <a:custGeom>
            <a:avLst/>
            <a:gdLst/>
            <a:ahLst/>
            <a:cxnLst/>
            <a:rect l="l" t="t" r="r" b="b"/>
            <a:pathLst>
              <a:path w="6858000">
                <a:moveTo>
                  <a:pt x="0" y="0"/>
                </a:moveTo>
                <a:lnTo>
                  <a:pt x="6858000" y="0"/>
                </a:lnTo>
              </a:path>
            </a:pathLst>
          </a:custGeom>
          <a:ln w="19304">
            <a:solidFill>
              <a:srgbClr val="FF8F0D"/>
            </a:solidFill>
          </a:ln>
        </p:spPr>
        <p:txBody>
          <a:bodyPr wrap="square" lIns="0" tIns="0" rIns="0" bIns="0" rtlCol="0"/>
          <a:lstStyle/>
          <a:p>
            <a:endParaRPr lang="pt-BR" noProof="0" dirty="0"/>
          </a:p>
        </p:txBody>
      </p:sp>
      <p:sp>
        <p:nvSpPr>
          <p:cNvPr id="65" name="object 65"/>
          <p:cNvSpPr txBox="1">
            <a:spLocks noGrp="1"/>
          </p:cNvSpPr>
          <p:nvPr>
            <p:ph type="dt" sz="half" idx="6"/>
          </p:nvPr>
        </p:nvSpPr>
        <p:spPr>
          <a:xfrm>
            <a:off x="3340745" y="10332913"/>
            <a:ext cx="3177569" cy="2821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40"/>
              </a:lnSpc>
              <a:tabLst>
                <a:tab pos="3597910" algn="l"/>
              </a:tabLst>
            </a:pPr>
            <a:r>
              <a:rPr lang="pt-BR" spc="-10" noProof="0" dirty="0"/>
              <a:t>fipecq.org.br</a:t>
            </a:r>
            <a:r>
              <a:rPr lang="pt-BR" noProof="0" dirty="0"/>
              <a:t>	</a:t>
            </a:r>
            <a:endParaRPr lang="pt-BR" sz="1425" baseline="2923" noProof="0" dirty="0">
              <a:latin typeface="Roboto Cn"/>
              <a:cs typeface="Roboto Cn"/>
            </a:endParaRPr>
          </a:p>
        </p:txBody>
      </p:sp>
      <p:sp>
        <p:nvSpPr>
          <p:cNvPr id="67" name="object 67"/>
          <p:cNvSpPr txBox="1">
            <a:spLocks noGrp="1"/>
          </p:cNvSpPr>
          <p:nvPr>
            <p:ph type="sldNum" sz="quarter" idx="7"/>
          </p:nvPr>
        </p:nvSpPr>
        <p:spPr>
          <a:xfrm>
            <a:off x="7047818" y="10332913"/>
            <a:ext cx="151765" cy="170179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lang="pt-BR" spc="-50" noProof="0"/>
              <a:t>2</a:t>
            </a:fld>
            <a:endParaRPr lang="pt-BR" spc="-50" noProof="0" dirty="0"/>
          </a:p>
        </p:txBody>
      </p:sp>
      <p:grpSp>
        <p:nvGrpSpPr>
          <p:cNvPr id="150" name="object 3">
            <a:extLst>
              <a:ext uri="{FF2B5EF4-FFF2-40B4-BE49-F238E27FC236}">
                <a16:creationId xmlns:a16="http://schemas.microsoft.com/office/drawing/2014/main" id="{1837F35F-C789-750C-5134-783CCCA9EC63}"/>
              </a:ext>
            </a:extLst>
          </p:cNvPr>
          <p:cNvGrpSpPr/>
          <p:nvPr/>
        </p:nvGrpSpPr>
        <p:grpSpPr>
          <a:xfrm>
            <a:off x="70822" y="200930"/>
            <a:ext cx="262059" cy="167474"/>
            <a:chOff x="0" y="217577"/>
            <a:chExt cx="266700" cy="167474"/>
          </a:xfrm>
        </p:grpSpPr>
        <p:sp>
          <p:nvSpPr>
            <p:cNvPr id="151" name="object 4">
              <a:extLst>
                <a:ext uri="{FF2B5EF4-FFF2-40B4-BE49-F238E27FC236}">
                  <a16:creationId xmlns:a16="http://schemas.microsoft.com/office/drawing/2014/main" id="{517E35E5-6770-BDD9-379C-B16B0695F690}"/>
                </a:ext>
              </a:extLst>
            </p:cNvPr>
            <p:cNvSpPr/>
            <p:nvPr/>
          </p:nvSpPr>
          <p:spPr>
            <a:xfrm>
              <a:off x="0" y="217577"/>
              <a:ext cx="266700" cy="0"/>
            </a:xfrm>
            <a:custGeom>
              <a:avLst/>
              <a:gdLst/>
              <a:ahLst/>
              <a:cxnLst/>
              <a:rect l="l" t="t" r="r" b="b"/>
              <a:pathLst>
                <a:path w="266700">
                  <a:moveTo>
                    <a:pt x="0" y="0"/>
                  </a:moveTo>
                  <a:lnTo>
                    <a:pt x="266581" y="0"/>
                  </a:lnTo>
                </a:path>
              </a:pathLst>
            </a:custGeom>
            <a:ln w="25400">
              <a:solidFill>
                <a:srgbClr val="FF8F0D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152" name="object 5">
              <a:extLst>
                <a:ext uri="{FF2B5EF4-FFF2-40B4-BE49-F238E27FC236}">
                  <a16:creationId xmlns:a16="http://schemas.microsoft.com/office/drawing/2014/main" id="{50E014D8-75B7-2EFD-E189-25E6EE9AD604}"/>
                </a:ext>
              </a:extLst>
            </p:cNvPr>
            <p:cNvSpPr/>
            <p:nvPr/>
          </p:nvSpPr>
          <p:spPr>
            <a:xfrm>
              <a:off x="0" y="273403"/>
              <a:ext cx="266700" cy="0"/>
            </a:xfrm>
            <a:custGeom>
              <a:avLst/>
              <a:gdLst/>
              <a:ahLst/>
              <a:cxnLst/>
              <a:rect l="l" t="t" r="r" b="b"/>
              <a:pathLst>
                <a:path w="266700">
                  <a:moveTo>
                    <a:pt x="0" y="0"/>
                  </a:moveTo>
                  <a:lnTo>
                    <a:pt x="266581" y="0"/>
                  </a:lnTo>
                </a:path>
              </a:pathLst>
            </a:custGeom>
            <a:ln w="25400">
              <a:solidFill>
                <a:srgbClr val="FF8F0D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153" name="object 6">
              <a:extLst>
                <a:ext uri="{FF2B5EF4-FFF2-40B4-BE49-F238E27FC236}">
                  <a16:creationId xmlns:a16="http://schemas.microsoft.com/office/drawing/2014/main" id="{BF26AE01-02CA-2771-347F-3AE084968C59}"/>
                </a:ext>
              </a:extLst>
            </p:cNvPr>
            <p:cNvSpPr/>
            <p:nvPr/>
          </p:nvSpPr>
          <p:spPr>
            <a:xfrm>
              <a:off x="0" y="329225"/>
              <a:ext cx="266700" cy="0"/>
            </a:xfrm>
            <a:custGeom>
              <a:avLst/>
              <a:gdLst/>
              <a:ahLst/>
              <a:cxnLst/>
              <a:rect l="l" t="t" r="r" b="b"/>
              <a:pathLst>
                <a:path w="266700">
                  <a:moveTo>
                    <a:pt x="0" y="0"/>
                  </a:moveTo>
                  <a:lnTo>
                    <a:pt x="266581" y="0"/>
                  </a:lnTo>
                </a:path>
              </a:pathLst>
            </a:custGeom>
            <a:ln w="25400">
              <a:solidFill>
                <a:srgbClr val="FF8F0D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154" name="object 7">
              <a:extLst>
                <a:ext uri="{FF2B5EF4-FFF2-40B4-BE49-F238E27FC236}">
                  <a16:creationId xmlns:a16="http://schemas.microsoft.com/office/drawing/2014/main" id="{43F1323E-6CCE-AB74-93C9-2224179772D3}"/>
                </a:ext>
              </a:extLst>
            </p:cNvPr>
            <p:cNvSpPr/>
            <p:nvPr/>
          </p:nvSpPr>
          <p:spPr>
            <a:xfrm>
              <a:off x="0" y="385051"/>
              <a:ext cx="266700" cy="0"/>
            </a:xfrm>
            <a:custGeom>
              <a:avLst/>
              <a:gdLst/>
              <a:ahLst/>
              <a:cxnLst/>
              <a:rect l="l" t="t" r="r" b="b"/>
              <a:pathLst>
                <a:path w="266700">
                  <a:moveTo>
                    <a:pt x="0" y="0"/>
                  </a:moveTo>
                  <a:lnTo>
                    <a:pt x="266581" y="0"/>
                  </a:lnTo>
                </a:path>
              </a:pathLst>
            </a:custGeom>
            <a:ln w="25400">
              <a:solidFill>
                <a:srgbClr val="FF8F0D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</p:grpSp>
      <p:pic>
        <p:nvPicPr>
          <p:cNvPr id="8" name="Imagem 7">
            <a:extLst>
              <a:ext uri="{FF2B5EF4-FFF2-40B4-BE49-F238E27FC236}">
                <a16:creationId xmlns:a16="http://schemas.microsoft.com/office/drawing/2014/main" id="{5FA96E29-42C4-CB06-B5AB-73F1FD6CA0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157999"/>
            <a:ext cx="1657581" cy="514422"/>
          </a:xfrm>
          <a:prstGeom prst="rect">
            <a:avLst/>
          </a:prstGeom>
        </p:spPr>
      </p:pic>
      <p:pic>
        <p:nvPicPr>
          <p:cNvPr id="7" name="Imagem 6" descr="Logotipo&#10;&#10;O conteúdo gerado por IA pode estar incorreto.">
            <a:extLst>
              <a:ext uri="{FF2B5EF4-FFF2-40B4-BE49-F238E27FC236}">
                <a16:creationId xmlns:a16="http://schemas.microsoft.com/office/drawing/2014/main" id="{7D1E78DC-D6F9-F60E-E4D2-F1DAC9AC540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926" y="10098669"/>
            <a:ext cx="1367445" cy="633507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07A5D2CD-1889-B6D2-14AB-45F7B630A8BF}"/>
              </a:ext>
            </a:extLst>
          </p:cNvPr>
          <p:cNvSpPr txBox="1"/>
          <p:nvPr/>
        </p:nvSpPr>
        <p:spPr>
          <a:xfrm>
            <a:off x="164056" y="5602632"/>
            <a:ext cx="7202291" cy="2657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770255" algn="just">
              <a:lnSpc>
                <a:spcPct val="75000"/>
              </a:lnSpc>
              <a:spcBef>
                <a:spcPts val="550"/>
              </a:spcBef>
            </a:pPr>
            <a:r>
              <a:rPr lang="pt-BR" sz="1500" spc="-90" noProof="0" dirty="0">
                <a:solidFill>
                  <a:srgbClr val="33384C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RENTABILIDADE LÍQUIDA DO PLANO FEF – JUNHO/2026</a:t>
            </a:r>
            <a:endParaRPr lang="pt-BR" sz="1500" noProof="0" dirty="0">
              <a:solidFill>
                <a:schemeClr val="tx1">
                  <a:lumMod val="65000"/>
                  <a:lumOff val="3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04D5AE19-11FA-F51E-A2B1-98A10679E432}"/>
              </a:ext>
            </a:extLst>
          </p:cNvPr>
          <p:cNvSpPr txBox="1"/>
          <p:nvPr/>
        </p:nvSpPr>
        <p:spPr>
          <a:xfrm>
            <a:off x="127299" y="2070100"/>
            <a:ext cx="38133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pt-BR" sz="1500" spc="-90" noProof="0" dirty="0">
                <a:solidFill>
                  <a:srgbClr val="33384C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BALANÇO</a:t>
            </a:r>
            <a:r>
              <a:rPr lang="pt-BR" sz="1800" spc="-70" noProof="0" dirty="0">
                <a:solidFill>
                  <a:srgbClr val="33384C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pt-BR" sz="1500" spc="-90" noProof="0" dirty="0">
                <a:solidFill>
                  <a:srgbClr val="33384C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FEF</a:t>
            </a:r>
          </a:p>
        </p:txBody>
      </p:sp>
      <p:sp>
        <p:nvSpPr>
          <p:cNvPr id="68" name="object 51">
            <a:extLst>
              <a:ext uri="{FF2B5EF4-FFF2-40B4-BE49-F238E27FC236}">
                <a16:creationId xmlns:a16="http://schemas.microsoft.com/office/drawing/2014/main" id="{3E33A25F-38CF-C0D4-C7C8-2917502E5B8A}"/>
              </a:ext>
            </a:extLst>
          </p:cNvPr>
          <p:cNvSpPr txBox="1"/>
          <p:nvPr/>
        </p:nvSpPr>
        <p:spPr>
          <a:xfrm>
            <a:off x="229827" y="7569295"/>
            <a:ext cx="3637169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" algn="just">
              <a:spcBef>
                <a:spcPts val="5"/>
              </a:spcBef>
              <a:tabLst>
                <a:tab pos="6142355" algn="l"/>
              </a:tabLst>
            </a:pPr>
            <a:r>
              <a:rPr lang="pt-BR" sz="1200" dirty="0">
                <a:solidFill>
                  <a:srgbClr val="FF8E0D"/>
                </a:solidFill>
                <a:latin typeface="Sego UI"/>
              </a:rPr>
              <a:t>RENTABILIDADE LÍQUIDA DO FEF – JUNHO/2026</a:t>
            </a:r>
          </a:p>
        </p:txBody>
      </p:sp>
      <p:sp>
        <p:nvSpPr>
          <p:cNvPr id="84" name="object 73">
            <a:extLst>
              <a:ext uri="{FF2B5EF4-FFF2-40B4-BE49-F238E27FC236}">
                <a16:creationId xmlns:a16="http://schemas.microsoft.com/office/drawing/2014/main" id="{67875060-17CF-C3A2-E79C-5EF8D16DECFC}"/>
              </a:ext>
            </a:extLst>
          </p:cNvPr>
          <p:cNvSpPr txBox="1"/>
          <p:nvPr/>
        </p:nvSpPr>
        <p:spPr>
          <a:xfrm>
            <a:off x="3935461" y="7552368"/>
            <a:ext cx="3037583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" algn="just">
              <a:spcBef>
                <a:spcPts val="5"/>
              </a:spcBef>
              <a:tabLst>
                <a:tab pos="6142355" algn="l"/>
              </a:tabLst>
            </a:pPr>
            <a:r>
              <a:rPr lang="pt-BR" sz="1200" dirty="0">
                <a:solidFill>
                  <a:srgbClr val="FF8E0D"/>
                </a:solidFill>
                <a:latin typeface="Sego UI"/>
              </a:rPr>
              <a:t>RENTABILIDADE LÍQUIDA FEF – 2026</a:t>
            </a:r>
          </a:p>
        </p:txBody>
      </p:sp>
      <p:sp>
        <p:nvSpPr>
          <p:cNvPr id="132" name="object 96">
            <a:extLst>
              <a:ext uri="{FF2B5EF4-FFF2-40B4-BE49-F238E27FC236}">
                <a16:creationId xmlns:a16="http://schemas.microsoft.com/office/drawing/2014/main" id="{9584EF71-62A3-78D3-46BF-FBA665B36445}"/>
              </a:ext>
            </a:extLst>
          </p:cNvPr>
          <p:cNvSpPr txBox="1"/>
          <p:nvPr/>
        </p:nvSpPr>
        <p:spPr>
          <a:xfrm>
            <a:off x="281528" y="9069604"/>
            <a:ext cx="5679440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15"/>
            <a:r>
              <a:rPr lang="pt-BR" sz="800" dirty="0">
                <a:solidFill>
                  <a:srgbClr val="323031"/>
                </a:solidFill>
                <a:latin typeface="Arial Narrow"/>
                <a:cs typeface="Arial Narrow"/>
              </a:rPr>
              <a:t>Fonte:</a:t>
            </a:r>
            <a:r>
              <a:rPr lang="pt-BR" sz="800" spc="5" dirty="0">
                <a:solidFill>
                  <a:srgbClr val="323031"/>
                </a:solidFill>
                <a:latin typeface="Arial Narrow"/>
                <a:cs typeface="Arial Narrow"/>
              </a:rPr>
              <a:t> </a:t>
            </a:r>
            <a:r>
              <a:rPr lang="pt-BR" sz="800" spc="-40" dirty="0">
                <a:solidFill>
                  <a:srgbClr val="323031"/>
                </a:solidFill>
                <a:latin typeface="Arial Narrow"/>
                <a:cs typeface="Arial Narrow"/>
              </a:rPr>
              <a:t>FIPECq</a:t>
            </a:r>
            <a:r>
              <a:rPr lang="pt-BR" sz="800" spc="10" dirty="0">
                <a:solidFill>
                  <a:srgbClr val="323031"/>
                </a:solidFill>
                <a:latin typeface="Arial Narrow"/>
                <a:cs typeface="Arial Narrow"/>
              </a:rPr>
              <a:t> </a:t>
            </a:r>
            <a:r>
              <a:rPr lang="pt-BR" sz="800" dirty="0">
                <a:solidFill>
                  <a:srgbClr val="323031"/>
                </a:solidFill>
                <a:latin typeface="Arial Narrow"/>
                <a:cs typeface="Arial Narrow"/>
              </a:rPr>
              <a:t>e</a:t>
            </a:r>
            <a:r>
              <a:rPr lang="pt-BR" sz="800" spc="5" dirty="0">
                <a:solidFill>
                  <a:srgbClr val="323031"/>
                </a:solidFill>
                <a:latin typeface="Arial Narrow"/>
                <a:cs typeface="Arial Narrow"/>
              </a:rPr>
              <a:t> </a:t>
            </a:r>
            <a:r>
              <a:rPr lang="pt-BR" sz="800" dirty="0">
                <a:solidFill>
                  <a:srgbClr val="323031"/>
                </a:solidFill>
                <a:latin typeface="Arial Narrow"/>
                <a:cs typeface="Arial Narrow"/>
              </a:rPr>
              <a:t>Relatório</a:t>
            </a:r>
            <a:r>
              <a:rPr lang="pt-BR" sz="800" spc="10" dirty="0">
                <a:solidFill>
                  <a:srgbClr val="323031"/>
                </a:solidFill>
                <a:latin typeface="Arial Narrow"/>
                <a:cs typeface="Arial Narrow"/>
              </a:rPr>
              <a:t> </a:t>
            </a:r>
            <a:r>
              <a:rPr lang="pt-BR" sz="800" spc="-50" dirty="0">
                <a:solidFill>
                  <a:srgbClr val="323031"/>
                </a:solidFill>
                <a:latin typeface="Arial Narrow"/>
                <a:cs typeface="Arial Narrow"/>
              </a:rPr>
              <a:t>ECD</a:t>
            </a:r>
            <a:r>
              <a:rPr lang="pt-BR" sz="800" spc="5" dirty="0">
                <a:solidFill>
                  <a:srgbClr val="323031"/>
                </a:solidFill>
                <a:latin typeface="Arial Narrow"/>
                <a:cs typeface="Arial Narrow"/>
              </a:rPr>
              <a:t> </a:t>
            </a:r>
            <a:r>
              <a:rPr lang="pt-BR" sz="800" spc="-10" dirty="0">
                <a:solidFill>
                  <a:srgbClr val="323031"/>
                </a:solidFill>
                <a:latin typeface="Arial Narrow"/>
                <a:cs typeface="Arial Narrow"/>
              </a:rPr>
              <a:t>Aditus</a:t>
            </a:r>
            <a:endParaRPr lang="pt-BR" sz="800" dirty="0">
              <a:latin typeface="Arial Narrow"/>
              <a:cs typeface="Arial Narrow"/>
            </a:endParaRPr>
          </a:p>
          <a:p>
            <a:pPr marL="12700"/>
            <a:endParaRPr lang="pt-BR" sz="800" dirty="0">
              <a:solidFill>
                <a:srgbClr val="323031"/>
              </a:solidFill>
              <a:latin typeface="Arial Narrow"/>
              <a:cs typeface="Arial Narrow"/>
            </a:endParaRPr>
          </a:p>
          <a:p>
            <a:pPr marL="12700"/>
            <a:endParaRPr lang="pt-BR" sz="800" dirty="0">
              <a:solidFill>
                <a:srgbClr val="323031"/>
              </a:solidFill>
              <a:latin typeface="Arial Narrow"/>
              <a:cs typeface="Arial Narrow"/>
            </a:endParaRPr>
          </a:p>
          <a:p>
            <a:pPr marL="12700"/>
            <a:endParaRPr lang="pt-BR" sz="800" dirty="0">
              <a:solidFill>
                <a:srgbClr val="323031"/>
              </a:solidFill>
              <a:latin typeface="Arial Narrow"/>
              <a:cs typeface="Arial Narrow"/>
            </a:endParaRPr>
          </a:p>
          <a:p>
            <a:pPr marL="12700"/>
            <a:endParaRPr lang="pt-BR" sz="800" dirty="0">
              <a:solidFill>
                <a:srgbClr val="323031"/>
              </a:solidFill>
              <a:latin typeface="Arial Narrow"/>
              <a:cs typeface="Arial Narrow"/>
            </a:endParaRPr>
          </a:p>
          <a:p>
            <a:pPr marL="12700"/>
            <a:endParaRPr lang="pt-BR" sz="800" dirty="0">
              <a:solidFill>
                <a:srgbClr val="323031"/>
              </a:solidFill>
              <a:latin typeface="Arial Narrow"/>
              <a:cs typeface="Arial Narrow"/>
            </a:endParaRPr>
          </a:p>
          <a:p>
            <a:pPr marL="12700"/>
            <a:r>
              <a:rPr lang="pt-BR" sz="800" dirty="0">
                <a:solidFill>
                  <a:srgbClr val="323031"/>
                </a:solidFill>
                <a:latin typeface="Arial Narrow"/>
                <a:cs typeface="Arial Narrow"/>
              </a:rPr>
              <a:t>¹</a:t>
            </a:r>
            <a:r>
              <a:rPr lang="pt-BR" sz="800" spc="60" dirty="0">
                <a:solidFill>
                  <a:srgbClr val="323031"/>
                </a:solidFill>
                <a:latin typeface="Arial Narrow"/>
                <a:cs typeface="Arial Narrow"/>
              </a:rPr>
              <a:t> </a:t>
            </a:r>
            <a:r>
              <a:rPr lang="pt-BR" sz="800" dirty="0">
                <a:solidFill>
                  <a:srgbClr val="323031"/>
                </a:solidFill>
                <a:latin typeface="Arial Narrow"/>
                <a:cs typeface="Arial Narrow"/>
              </a:rPr>
              <a:t>Rentabilidade</a:t>
            </a:r>
            <a:r>
              <a:rPr lang="pt-BR" sz="800" spc="60" dirty="0">
                <a:solidFill>
                  <a:srgbClr val="323031"/>
                </a:solidFill>
                <a:latin typeface="Arial Narrow"/>
                <a:cs typeface="Arial Narrow"/>
              </a:rPr>
              <a:t> </a:t>
            </a:r>
            <a:r>
              <a:rPr lang="pt-BR" sz="800" dirty="0">
                <a:solidFill>
                  <a:srgbClr val="323031"/>
                </a:solidFill>
                <a:latin typeface="Arial Narrow"/>
                <a:cs typeface="Arial Narrow"/>
              </a:rPr>
              <a:t>deduzida</a:t>
            </a:r>
            <a:r>
              <a:rPr lang="pt-BR" sz="800" spc="65" dirty="0">
                <a:solidFill>
                  <a:srgbClr val="323031"/>
                </a:solidFill>
                <a:latin typeface="Arial Narrow"/>
                <a:cs typeface="Arial Narrow"/>
              </a:rPr>
              <a:t> </a:t>
            </a:r>
            <a:r>
              <a:rPr lang="pt-BR" sz="800" dirty="0">
                <a:solidFill>
                  <a:srgbClr val="323031"/>
                </a:solidFill>
                <a:latin typeface="Arial Narrow"/>
                <a:cs typeface="Arial Narrow"/>
              </a:rPr>
              <a:t>do</a:t>
            </a:r>
            <a:r>
              <a:rPr lang="pt-BR" sz="800" spc="60" dirty="0">
                <a:solidFill>
                  <a:srgbClr val="323031"/>
                </a:solidFill>
                <a:latin typeface="Arial Narrow"/>
                <a:cs typeface="Arial Narrow"/>
              </a:rPr>
              <a:t> </a:t>
            </a:r>
            <a:r>
              <a:rPr lang="pt-BR" sz="800" spc="-10" dirty="0">
                <a:solidFill>
                  <a:srgbClr val="323031"/>
                </a:solidFill>
                <a:latin typeface="Arial Narrow"/>
                <a:cs typeface="Arial Narrow"/>
              </a:rPr>
              <a:t>custeio.</a:t>
            </a:r>
            <a:endParaRPr lang="pt-BR" sz="800" dirty="0">
              <a:latin typeface="Arial Narrow"/>
              <a:cs typeface="Arial Narrow"/>
            </a:endParaRPr>
          </a:p>
          <a:p>
            <a:pPr marL="12700"/>
            <a:r>
              <a:rPr lang="pt-BR" sz="800" dirty="0">
                <a:solidFill>
                  <a:srgbClr val="323031"/>
                </a:solidFill>
                <a:latin typeface="Arial Narrow"/>
                <a:cs typeface="Arial Narrow"/>
              </a:rPr>
              <a:t>²</a:t>
            </a:r>
            <a:r>
              <a:rPr lang="pt-BR" sz="800" spc="40" dirty="0">
                <a:solidFill>
                  <a:srgbClr val="323031"/>
                </a:solidFill>
                <a:latin typeface="Arial Narrow"/>
                <a:cs typeface="Arial Narrow"/>
              </a:rPr>
              <a:t> </a:t>
            </a:r>
            <a:r>
              <a:rPr lang="pt-BR" sz="800" spc="-50" dirty="0">
                <a:solidFill>
                  <a:srgbClr val="323031"/>
                </a:solidFill>
                <a:latin typeface="Arial Narrow"/>
                <a:cs typeface="Arial Narrow"/>
              </a:rPr>
              <a:t>A</a:t>
            </a:r>
            <a:r>
              <a:rPr lang="pt-BR" sz="800" spc="40" dirty="0">
                <a:solidFill>
                  <a:srgbClr val="323031"/>
                </a:solidFill>
                <a:latin typeface="Arial Narrow"/>
                <a:cs typeface="Arial Narrow"/>
              </a:rPr>
              <a:t> </a:t>
            </a:r>
            <a:r>
              <a:rPr lang="pt-BR" sz="800" dirty="0">
                <a:solidFill>
                  <a:srgbClr val="323031"/>
                </a:solidFill>
                <a:latin typeface="Arial Narrow"/>
                <a:cs typeface="Arial Narrow"/>
              </a:rPr>
              <a:t>amostra</a:t>
            </a:r>
            <a:r>
              <a:rPr lang="pt-BR" sz="800" spc="40" dirty="0">
                <a:solidFill>
                  <a:srgbClr val="323031"/>
                </a:solidFill>
                <a:latin typeface="Arial Narrow"/>
                <a:cs typeface="Arial Narrow"/>
              </a:rPr>
              <a:t> </a:t>
            </a:r>
            <a:r>
              <a:rPr lang="pt-BR" sz="800" dirty="0">
                <a:solidFill>
                  <a:srgbClr val="323031"/>
                </a:solidFill>
                <a:latin typeface="Arial Narrow"/>
                <a:cs typeface="Arial Narrow"/>
              </a:rPr>
              <a:t>compreende</a:t>
            </a:r>
            <a:r>
              <a:rPr lang="pt-BR" sz="800" spc="40" dirty="0">
                <a:solidFill>
                  <a:srgbClr val="323031"/>
                </a:solidFill>
                <a:latin typeface="Arial Narrow"/>
                <a:cs typeface="Arial Narrow"/>
              </a:rPr>
              <a:t> </a:t>
            </a:r>
            <a:r>
              <a:rPr lang="pt-BR" sz="800" dirty="0">
                <a:solidFill>
                  <a:srgbClr val="323031"/>
                </a:solidFill>
                <a:latin typeface="Arial Narrow"/>
                <a:cs typeface="Arial Narrow"/>
              </a:rPr>
              <a:t>os</a:t>
            </a:r>
            <a:r>
              <a:rPr lang="pt-BR" sz="800" spc="40" dirty="0">
                <a:solidFill>
                  <a:srgbClr val="323031"/>
                </a:solidFill>
                <a:latin typeface="Arial Narrow"/>
                <a:cs typeface="Arial Narrow"/>
              </a:rPr>
              <a:t> </a:t>
            </a:r>
            <a:r>
              <a:rPr lang="pt-BR" sz="800" dirty="0">
                <a:solidFill>
                  <a:srgbClr val="323031"/>
                </a:solidFill>
                <a:latin typeface="Arial Narrow"/>
                <a:cs typeface="Arial Narrow"/>
              </a:rPr>
              <a:t>dados</a:t>
            </a:r>
            <a:r>
              <a:rPr lang="pt-BR" sz="800" spc="40" dirty="0">
                <a:solidFill>
                  <a:srgbClr val="323031"/>
                </a:solidFill>
                <a:latin typeface="Arial Narrow"/>
                <a:cs typeface="Arial Narrow"/>
              </a:rPr>
              <a:t> </a:t>
            </a:r>
            <a:r>
              <a:rPr lang="pt-BR" sz="800" dirty="0">
                <a:solidFill>
                  <a:srgbClr val="323031"/>
                </a:solidFill>
                <a:latin typeface="Arial Narrow"/>
                <a:cs typeface="Arial Narrow"/>
              </a:rPr>
              <a:t>de</a:t>
            </a:r>
            <a:r>
              <a:rPr lang="pt-BR" sz="800" spc="40" dirty="0">
                <a:solidFill>
                  <a:srgbClr val="323031"/>
                </a:solidFill>
                <a:latin typeface="Arial Narrow"/>
                <a:cs typeface="Arial Narrow"/>
              </a:rPr>
              <a:t> </a:t>
            </a:r>
            <a:r>
              <a:rPr lang="pt-BR" sz="800" dirty="0">
                <a:solidFill>
                  <a:srgbClr val="323031"/>
                </a:solidFill>
                <a:latin typeface="Arial Narrow"/>
                <a:cs typeface="Arial Narrow"/>
              </a:rPr>
              <a:t>140</a:t>
            </a:r>
            <a:r>
              <a:rPr lang="pt-BR" sz="800" spc="40" dirty="0">
                <a:solidFill>
                  <a:srgbClr val="323031"/>
                </a:solidFill>
                <a:latin typeface="Arial Narrow"/>
                <a:cs typeface="Arial Narrow"/>
              </a:rPr>
              <a:t> </a:t>
            </a:r>
            <a:r>
              <a:rPr lang="pt-BR" sz="800" spc="-60" dirty="0">
                <a:solidFill>
                  <a:srgbClr val="323031"/>
                </a:solidFill>
                <a:latin typeface="Arial Narrow"/>
                <a:cs typeface="Arial Narrow"/>
              </a:rPr>
              <a:t>EFPC</a:t>
            </a:r>
            <a:r>
              <a:rPr lang="pt-BR" sz="800" spc="40" dirty="0">
                <a:solidFill>
                  <a:srgbClr val="323031"/>
                </a:solidFill>
                <a:latin typeface="Arial Narrow"/>
                <a:cs typeface="Arial Narrow"/>
              </a:rPr>
              <a:t> </a:t>
            </a:r>
            <a:r>
              <a:rPr lang="pt-BR" sz="800" dirty="0">
                <a:solidFill>
                  <a:srgbClr val="323031"/>
                </a:solidFill>
                <a:latin typeface="Arial Narrow"/>
                <a:cs typeface="Arial Narrow"/>
              </a:rPr>
              <a:t>clientes</a:t>
            </a:r>
            <a:r>
              <a:rPr lang="pt-BR" sz="800" spc="40" dirty="0">
                <a:solidFill>
                  <a:srgbClr val="323031"/>
                </a:solidFill>
                <a:latin typeface="Arial Narrow"/>
                <a:cs typeface="Arial Narrow"/>
              </a:rPr>
              <a:t> </a:t>
            </a:r>
            <a:r>
              <a:rPr lang="pt-BR" sz="800" dirty="0">
                <a:solidFill>
                  <a:srgbClr val="323031"/>
                </a:solidFill>
                <a:latin typeface="Arial Narrow"/>
                <a:cs typeface="Arial Narrow"/>
              </a:rPr>
              <a:t>da</a:t>
            </a:r>
            <a:r>
              <a:rPr lang="pt-BR" sz="800" spc="40" dirty="0">
                <a:solidFill>
                  <a:srgbClr val="323031"/>
                </a:solidFill>
                <a:latin typeface="Arial Narrow"/>
                <a:cs typeface="Arial Narrow"/>
              </a:rPr>
              <a:t> </a:t>
            </a:r>
            <a:r>
              <a:rPr lang="pt-BR" sz="800" spc="-25" dirty="0">
                <a:solidFill>
                  <a:srgbClr val="323031"/>
                </a:solidFill>
                <a:latin typeface="Arial Narrow"/>
                <a:cs typeface="Arial Narrow"/>
              </a:rPr>
              <a:t>ADITUS</a:t>
            </a:r>
            <a:r>
              <a:rPr lang="pt-BR" sz="800" spc="40" dirty="0">
                <a:solidFill>
                  <a:srgbClr val="323031"/>
                </a:solidFill>
                <a:latin typeface="Arial Narrow"/>
                <a:cs typeface="Arial Narrow"/>
              </a:rPr>
              <a:t> </a:t>
            </a:r>
            <a:r>
              <a:rPr lang="pt-BR" sz="800" dirty="0">
                <a:solidFill>
                  <a:srgbClr val="323031"/>
                </a:solidFill>
                <a:latin typeface="Arial Narrow"/>
                <a:cs typeface="Arial Narrow"/>
              </a:rPr>
              <a:t>e</a:t>
            </a:r>
            <a:r>
              <a:rPr lang="pt-BR" sz="800" spc="40" dirty="0">
                <a:solidFill>
                  <a:srgbClr val="323031"/>
                </a:solidFill>
                <a:latin typeface="Arial Narrow"/>
                <a:cs typeface="Arial Narrow"/>
              </a:rPr>
              <a:t> </a:t>
            </a:r>
            <a:r>
              <a:rPr lang="pt-BR" sz="800" dirty="0">
                <a:solidFill>
                  <a:srgbClr val="323031"/>
                </a:solidFill>
                <a:latin typeface="Arial Narrow"/>
                <a:cs typeface="Arial Narrow"/>
              </a:rPr>
              <a:t>que,</a:t>
            </a:r>
            <a:r>
              <a:rPr lang="pt-BR" sz="800" spc="45" dirty="0">
                <a:solidFill>
                  <a:srgbClr val="323031"/>
                </a:solidFill>
                <a:latin typeface="Arial Narrow"/>
                <a:cs typeface="Arial Narrow"/>
              </a:rPr>
              <a:t> </a:t>
            </a:r>
            <a:r>
              <a:rPr lang="pt-BR" sz="800" dirty="0">
                <a:solidFill>
                  <a:srgbClr val="323031"/>
                </a:solidFill>
                <a:latin typeface="Arial Narrow"/>
                <a:cs typeface="Arial Narrow"/>
              </a:rPr>
              <a:t>juntas,</a:t>
            </a:r>
            <a:r>
              <a:rPr lang="pt-BR" sz="800" spc="40" dirty="0">
                <a:solidFill>
                  <a:srgbClr val="323031"/>
                </a:solidFill>
                <a:latin typeface="Arial Narrow"/>
                <a:cs typeface="Arial Narrow"/>
              </a:rPr>
              <a:t> </a:t>
            </a:r>
            <a:r>
              <a:rPr lang="pt-BR" sz="800" dirty="0">
                <a:solidFill>
                  <a:srgbClr val="323031"/>
                </a:solidFill>
                <a:latin typeface="Arial Narrow"/>
                <a:cs typeface="Arial Narrow"/>
              </a:rPr>
              <a:t>totalizam</a:t>
            </a:r>
            <a:r>
              <a:rPr lang="pt-BR" sz="800" spc="40" dirty="0">
                <a:solidFill>
                  <a:srgbClr val="323031"/>
                </a:solidFill>
                <a:latin typeface="Arial Narrow"/>
                <a:cs typeface="Arial Narrow"/>
              </a:rPr>
              <a:t> </a:t>
            </a:r>
            <a:r>
              <a:rPr lang="pt-BR" sz="800" dirty="0">
                <a:solidFill>
                  <a:srgbClr val="323031"/>
                </a:solidFill>
                <a:latin typeface="Arial Narrow"/>
                <a:cs typeface="Arial Narrow"/>
              </a:rPr>
              <a:t>aproximadamente</a:t>
            </a:r>
            <a:r>
              <a:rPr lang="pt-BR" sz="800" spc="40" dirty="0">
                <a:solidFill>
                  <a:srgbClr val="323031"/>
                </a:solidFill>
                <a:latin typeface="Arial Narrow"/>
                <a:cs typeface="Arial Narrow"/>
              </a:rPr>
              <a:t> </a:t>
            </a:r>
            <a:r>
              <a:rPr lang="pt-BR" sz="800" spc="-40" dirty="0">
                <a:solidFill>
                  <a:srgbClr val="323031"/>
                </a:solidFill>
                <a:latin typeface="Arial Narrow"/>
                <a:cs typeface="Arial Narrow"/>
              </a:rPr>
              <a:t>R$</a:t>
            </a:r>
            <a:r>
              <a:rPr lang="pt-BR" sz="800" spc="40" dirty="0">
                <a:solidFill>
                  <a:srgbClr val="323031"/>
                </a:solidFill>
                <a:latin typeface="Arial Narrow"/>
                <a:cs typeface="Arial Narrow"/>
              </a:rPr>
              <a:t> </a:t>
            </a:r>
            <a:r>
              <a:rPr lang="pt-BR" sz="800" dirty="0">
                <a:solidFill>
                  <a:srgbClr val="323031"/>
                </a:solidFill>
                <a:latin typeface="Arial Narrow"/>
                <a:cs typeface="Arial Narrow"/>
              </a:rPr>
              <a:t>481</a:t>
            </a:r>
            <a:r>
              <a:rPr lang="pt-BR" sz="800" spc="40" dirty="0">
                <a:solidFill>
                  <a:srgbClr val="323031"/>
                </a:solidFill>
                <a:latin typeface="Arial Narrow"/>
                <a:cs typeface="Arial Narrow"/>
              </a:rPr>
              <a:t> </a:t>
            </a:r>
            <a:r>
              <a:rPr lang="pt-BR" sz="800" dirty="0">
                <a:solidFill>
                  <a:srgbClr val="323031"/>
                </a:solidFill>
                <a:latin typeface="Arial Narrow"/>
                <a:cs typeface="Arial Narrow"/>
              </a:rPr>
              <a:t>bilhões</a:t>
            </a:r>
            <a:r>
              <a:rPr lang="pt-BR" sz="800" spc="40" dirty="0">
                <a:solidFill>
                  <a:srgbClr val="323031"/>
                </a:solidFill>
                <a:latin typeface="Arial Narrow"/>
                <a:cs typeface="Arial Narrow"/>
              </a:rPr>
              <a:t> </a:t>
            </a:r>
            <a:r>
              <a:rPr lang="pt-BR" sz="800" dirty="0">
                <a:solidFill>
                  <a:srgbClr val="323031"/>
                </a:solidFill>
                <a:latin typeface="Arial Narrow"/>
                <a:cs typeface="Arial Narrow"/>
              </a:rPr>
              <a:t>em</a:t>
            </a:r>
            <a:r>
              <a:rPr lang="pt-BR" sz="800" spc="40" dirty="0">
                <a:solidFill>
                  <a:srgbClr val="323031"/>
                </a:solidFill>
                <a:latin typeface="Arial Narrow"/>
                <a:cs typeface="Arial Narrow"/>
              </a:rPr>
              <a:t> </a:t>
            </a:r>
            <a:r>
              <a:rPr lang="pt-BR" sz="800" dirty="0">
                <a:solidFill>
                  <a:srgbClr val="323031"/>
                </a:solidFill>
                <a:latin typeface="Arial Narrow"/>
                <a:cs typeface="Arial Narrow"/>
              </a:rPr>
              <a:t>ativos</a:t>
            </a:r>
            <a:r>
              <a:rPr lang="pt-BR" sz="800" spc="40" dirty="0">
                <a:solidFill>
                  <a:srgbClr val="323031"/>
                </a:solidFill>
                <a:latin typeface="Arial Narrow"/>
                <a:cs typeface="Arial Narrow"/>
              </a:rPr>
              <a:t> </a:t>
            </a:r>
            <a:r>
              <a:rPr lang="pt-BR" sz="800" spc="-10" dirty="0">
                <a:solidFill>
                  <a:srgbClr val="323031"/>
                </a:solidFill>
                <a:latin typeface="Arial Narrow"/>
                <a:cs typeface="Arial Narrow"/>
              </a:rPr>
              <a:t>mobiliários.</a:t>
            </a:r>
            <a:endParaRPr lang="pt-BR" sz="800" dirty="0">
              <a:latin typeface="Arial Narrow"/>
              <a:cs typeface="Arial Narrow"/>
            </a:endParaRPr>
          </a:p>
        </p:txBody>
      </p:sp>
      <p:pic>
        <p:nvPicPr>
          <p:cNvPr id="3" name="table">
            <a:extLst>
              <a:ext uri="{FF2B5EF4-FFF2-40B4-BE49-F238E27FC236}">
                <a16:creationId xmlns:a16="http://schemas.microsoft.com/office/drawing/2014/main" id="{5B9432FA-D893-BF3A-363B-66421D48DA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9827" y="1003300"/>
            <a:ext cx="7164839" cy="1048372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6E06182F-0D14-52B0-CBDC-6B171F81D420}"/>
              </a:ext>
            </a:extLst>
          </p:cNvPr>
          <p:cNvSpPr txBox="1"/>
          <p:nvPr/>
        </p:nvSpPr>
        <p:spPr>
          <a:xfrm>
            <a:off x="134764" y="2533691"/>
            <a:ext cx="7331998" cy="4871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480" marR="5080" algn="just">
              <a:lnSpc>
                <a:spcPct val="102299"/>
              </a:lnSpc>
              <a:spcBef>
                <a:spcPts val="1270"/>
              </a:spcBef>
            </a:pPr>
            <a:r>
              <a:rPr lang="pt-BR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mês de junho de 2026, observou-se que o patrimônio social do Plano FEF evoluiu 5,69%, encerrando o mês em R$ 2,456 milhões:</a:t>
            </a:r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2376DD35-8743-7214-BAE3-4F13B40DF3D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4012" y="3103279"/>
            <a:ext cx="7083442" cy="2102345"/>
          </a:xfrm>
          <a:prstGeom prst="rect">
            <a:avLst/>
          </a:prstGeom>
        </p:spPr>
      </p:pic>
      <p:sp>
        <p:nvSpPr>
          <p:cNvPr id="24" name="object 95">
            <a:extLst>
              <a:ext uri="{FF2B5EF4-FFF2-40B4-BE49-F238E27FC236}">
                <a16:creationId xmlns:a16="http://schemas.microsoft.com/office/drawing/2014/main" id="{45F48F60-8C8D-504E-A35F-C6935E08122A}"/>
              </a:ext>
            </a:extLst>
          </p:cNvPr>
          <p:cNvSpPr txBox="1"/>
          <p:nvPr/>
        </p:nvSpPr>
        <p:spPr>
          <a:xfrm>
            <a:off x="223142" y="5956300"/>
            <a:ext cx="7050703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just" fontAlgn="t"/>
            <a:r>
              <a:rPr lang="pt-B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rentabilidade líquida¹ de 1,09% do Plano FEF, em junho de 2026, ficou acima da mediana das rentabilidades de 0,93%, observada entre os planos de contribuição definida (CD) da amostra² de dados da Consultoria Aditus. No mês, o desempenho do plano também ficou  acima da meta de rentabilidade, de 0,49%, conforme demonstrado no gráfico a seguir: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5C7EA34D-EBBC-118E-A565-A768A1E820EA}"/>
              </a:ext>
            </a:extLst>
          </p:cNvPr>
          <p:cNvSpPr txBox="1"/>
          <p:nvPr/>
        </p:nvSpPr>
        <p:spPr>
          <a:xfrm>
            <a:off x="193900" y="6809540"/>
            <a:ext cx="721680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t"/>
            <a:r>
              <a:rPr lang="pt-B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Considerando o resultado acumulado do ano, a rentabilidade líquida de 6,63% do Plano FEF, situa-se acima da mediana dos planos CD, apurada em 6,29%. No ano, a rentabilidade líquida do Plano FEF está acima da meta de rentabilidade de 5,67%, conforme a seguir:</a:t>
            </a:r>
          </a:p>
        </p:txBody>
      </p:sp>
      <p:grpSp>
        <p:nvGrpSpPr>
          <p:cNvPr id="27" name="object 80">
            <a:extLst>
              <a:ext uri="{FF2B5EF4-FFF2-40B4-BE49-F238E27FC236}">
                <a16:creationId xmlns:a16="http://schemas.microsoft.com/office/drawing/2014/main" id="{9495FA2D-9D46-BED5-6237-769CFC0269D3}"/>
              </a:ext>
            </a:extLst>
          </p:cNvPr>
          <p:cNvGrpSpPr/>
          <p:nvPr/>
        </p:nvGrpSpPr>
        <p:grpSpPr>
          <a:xfrm>
            <a:off x="6269612" y="8804381"/>
            <a:ext cx="1371600" cy="396240"/>
            <a:chOff x="5818962" y="7073607"/>
            <a:chExt cx="1371600" cy="396240"/>
          </a:xfrm>
        </p:grpSpPr>
        <p:sp>
          <p:nvSpPr>
            <p:cNvPr id="28" name="object 81">
              <a:extLst>
                <a:ext uri="{FF2B5EF4-FFF2-40B4-BE49-F238E27FC236}">
                  <a16:creationId xmlns:a16="http://schemas.microsoft.com/office/drawing/2014/main" id="{C687C19D-6AA5-CBDB-EB47-6FA9A9DC3918}"/>
                </a:ext>
              </a:extLst>
            </p:cNvPr>
            <p:cNvSpPr/>
            <p:nvPr/>
          </p:nvSpPr>
          <p:spPr>
            <a:xfrm>
              <a:off x="5818962" y="7466329"/>
              <a:ext cx="682625" cy="0"/>
            </a:xfrm>
            <a:custGeom>
              <a:avLst/>
              <a:gdLst/>
              <a:ahLst/>
              <a:cxnLst/>
              <a:rect l="l" t="t" r="r" b="b"/>
              <a:pathLst>
                <a:path w="682625">
                  <a:moveTo>
                    <a:pt x="0" y="0"/>
                  </a:moveTo>
                  <a:lnTo>
                    <a:pt x="682510" y="0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29" name="object 82">
              <a:extLst>
                <a:ext uri="{FF2B5EF4-FFF2-40B4-BE49-F238E27FC236}">
                  <a16:creationId xmlns:a16="http://schemas.microsoft.com/office/drawing/2014/main" id="{018C82C2-274E-15A6-4F3D-D916C6082A99}"/>
                </a:ext>
              </a:extLst>
            </p:cNvPr>
            <p:cNvSpPr/>
            <p:nvPr/>
          </p:nvSpPr>
          <p:spPr>
            <a:xfrm>
              <a:off x="6501472" y="7466329"/>
              <a:ext cx="682625" cy="0"/>
            </a:xfrm>
            <a:custGeom>
              <a:avLst/>
              <a:gdLst/>
              <a:ahLst/>
              <a:cxnLst/>
              <a:rect l="l" t="t" r="r" b="b"/>
              <a:pathLst>
                <a:path w="682625">
                  <a:moveTo>
                    <a:pt x="0" y="0"/>
                  </a:moveTo>
                  <a:lnTo>
                    <a:pt x="682510" y="0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30" name="object 83">
              <a:extLst>
                <a:ext uri="{FF2B5EF4-FFF2-40B4-BE49-F238E27FC236}">
                  <a16:creationId xmlns:a16="http://schemas.microsoft.com/office/drawing/2014/main" id="{4FAB5E64-CA24-7565-F3C0-24D16F69AED5}"/>
                </a:ext>
              </a:extLst>
            </p:cNvPr>
            <p:cNvSpPr/>
            <p:nvPr/>
          </p:nvSpPr>
          <p:spPr>
            <a:xfrm>
              <a:off x="7187158" y="7073607"/>
              <a:ext cx="0" cy="393065"/>
            </a:xfrm>
            <a:custGeom>
              <a:avLst/>
              <a:gdLst/>
              <a:ahLst/>
              <a:cxnLst/>
              <a:rect l="l" t="t" r="r" b="b"/>
              <a:pathLst>
                <a:path h="393065">
                  <a:moveTo>
                    <a:pt x="0" y="392722"/>
                  </a:moveTo>
                  <a:lnTo>
                    <a:pt x="0" y="0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</p:grpSp>
      <p:grpSp>
        <p:nvGrpSpPr>
          <p:cNvPr id="31" name="object 85">
            <a:extLst>
              <a:ext uri="{FF2B5EF4-FFF2-40B4-BE49-F238E27FC236}">
                <a16:creationId xmlns:a16="http://schemas.microsoft.com/office/drawing/2014/main" id="{59A67786-FCC5-D14D-1020-39F4D64CCB6A}"/>
              </a:ext>
            </a:extLst>
          </p:cNvPr>
          <p:cNvGrpSpPr/>
          <p:nvPr/>
        </p:nvGrpSpPr>
        <p:grpSpPr>
          <a:xfrm>
            <a:off x="1910843" y="8782292"/>
            <a:ext cx="2754630" cy="399415"/>
            <a:chOff x="1829968" y="7070432"/>
            <a:chExt cx="2754630" cy="399415"/>
          </a:xfrm>
        </p:grpSpPr>
        <p:sp>
          <p:nvSpPr>
            <p:cNvPr id="32" name="object 86">
              <a:extLst>
                <a:ext uri="{FF2B5EF4-FFF2-40B4-BE49-F238E27FC236}">
                  <a16:creationId xmlns:a16="http://schemas.microsoft.com/office/drawing/2014/main" id="{FFAFF8CA-ABD1-8E4D-292A-7140EB0450FC}"/>
                </a:ext>
              </a:extLst>
            </p:cNvPr>
            <p:cNvSpPr/>
            <p:nvPr/>
          </p:nvSpPr>
          <p:spPr>
            <a:xfrm>
              <a:off x="2187219" y="7466329"/>
              <a:ext cx="354330" cy="0"/>
            </a:xfrm>
            <a:custGeom>
              <a:avLst/>
              <a:gdLst/>
              <a:ahLst/>
              <a:cxnLst/>
              <a:rect l="l" t="t" r="r" b="b"/>
              <a:pathLst>
                <a:path w="354330">
                  <a:moveTo>
                    <a:pt x="0" y="0"/>
                  </a:moveTo>
                  <a:lnTo>
                    <a:pt x="354063" y="0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34" name="object 87">
              <a:extLst>
                <a:ext uri="{FF2B5EF4-FFF2-40B4-BE49-F238E27FC236}">
                  <a16:creationId xmlns:a16="http://schemas.microsoft.com/office/drawing/2014/main" id="{CFE8DF80-2C55-8D75-B5A9-AF15C93D2D4F}"/>
                </a:ext>
              </a:extLst>
            </p:cNvPr>
            <p:cNvSpPr/>
            <p:nvPr/>
          </p:nvSpPr>
          <p:spPr>
            <a:xfrm>
              <a:off x="2541282" y="7466329"/>
              <a:ext cx="354330" cy="0"/>
            </a:xfrm>
            <a:custGeom>
              <a:avLst/>
              <a:gdLst/>
              <a:ahLst/>
              <a:cxnLst/>
              <a:rect l="l" t="t" r="r" b="b"/>
              <a:pathLst>
                <a:path w="354330">
                  <a:moveTo>
                    <a:pt x="0" y="0"/>
                  </a:moveTo>
                  <a:lnTo>
                    <a:pt x="354063" y="0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35" name="object 88">
              <a:extLst>
                <a:ext uri="{FF2B5EF4-FFF2-40B4-BE49-F238E27FC236}">
                  <a16:creationId xmlns:a16="http://schemas.microsoft.com/office/drawing/2014/main" id="{0A95C195-4BEB-FDB0-705E-A6113642FA72}"/>
                </a:ext>
              </a:extLst>
            </p:cNvPr>
            <p:cNvSpPr/>
            <p:nvPr/>
          </p:nvSpPr>
          <p:spPr>
            <a:xfrm>
              <a:off x="2895345" y="7466329"/>
              <a:ext cx="354330" cy="0"/>
            </a:xfrm>
            <a:custGeom>
              <a:avLst/>
              <a:gdLst/>
              <a:ahLst/>
              <a:cxnLst/>
              <a:rect l="l" t="t" r="r" b="b"/>
              <a:pathLst>
                <a:path w="354330">
                  <a:moveTo>
                    <a:pt x="0" y="0"/>
                  </a:moveTo>
                  <a:lnTo>
                    <a:pt x="354063" y="0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36" name="object 89">
              <a:extLst>
                <a:ext uri="{FF2B5EF4-FFF2-40B4-BE49-F238E27FC236}">
                  <a16:creationId xmlns:a16="http://schemas.microsoft.com/office/drawing/2014/main" id="{0E15E997-83AF-53A0-2ABB-AB3AA5FF6A26}"/>
                </a:ext>
              </a:extLst>
            </p:cNvPr>
            <p:cNvSpPr/>
            <p:nvPr/>
          </p:nvSpPr>
          <p:spPr>
            <a:xfrm>
              <a:off x="3249409" y="7466329"/>
              <a:ext cx="354330" cy="0"/>
            </a:xfrm>
            <a:custGeom>
              <a:avLst/>
              <a:gdLst/>
              <a:ahLst/>
              <a:cxnLst/>
              <a:rect l="l" t="t" r="r" b="b"/>
              <a:pathLst>
                <a:path w="354329">
                  <a:moveTo>
                    <a:pt x="0" y="0"/>
                  </a:moveTo>
                  <a:lnTo>
                    <a:pt x="354063" y="0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37" name="object 90">
              <a:extLst>
                <a:ext uri="{FF2B5EF4-FFF2-40B4-BE49-F238E27FC236}">
                  <a16:creationId xmlns:a16="http://schemas.microsoft.com/office/drawing/2014/main" id="{D80F43DD-94DA-DC7B-E090-C07D4D45B1B9}"/>
                </a:ext>
              </a:extLst>
            </p:cNvPr>
            <p:cNvSpPr/>
            <p:nvPr/>
          </p:nvSpPr>
          <p:spPr>
            <a:xfrm>
              <a:off x="3603472" y="7466329"/>
              <a:ext cx="354330" cy="0"/>
            </a:xfrm>
            <a:custGeom>
              <a:avLst/>
              <a:gdLst/>
              <a:ahLst/>
              <a:cxnLst/>
              <a:rect l="l" t="t" r="r" b="b"/>
              <a:pathLst>
                <a:path w="354329">
                  <a:moveTo>
                    <a:pt x="0" y="0"/>
                  </a:moveTo>
                  <a:lnTo>
                    <a:pt x="354063" y="0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38" name="object 91">
              <a:extLst>
                <a:ext uri="{FF2B5EF4-FFF2-40B4-BE49-F238E27FC236}">
                  <a16:creationId xmlns:a16="http://schemas.microsoft.com/office/drawing/2014/main" id="{938D8161-5B7B-5B3E-151A-060CD788D3F3}"/>
                </a:ext>
              </a:extLst>
            </p:cNvPr>
            <p:cNvSpPr/>
            <p:nvPr/>
          </p:nvSpPr>
          <p:spPr>
            <a:xfrm>
              <a:off x="3957535" y="7466329"/>
              <a:ext cx="621030" cy="0"/>
            </a:xfrm>
            <a:custGeom>
              <a:avLst/>
              <a:gdLst/>
              <a:ahLst/>
              <a:cxnLst/>
              <a:rect l="l" t="t" r="r" b="b"/>
              <a:pathLst>
                <a:path w="621029">
                  <a:moveTo>
                    <a:pt x="0" y="0"/>
                  </a:moveTo>
                  <a:lnTo>
                    <a:pt x="620471" y="0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39" name="object 92">
              <a:extLst>
                <a:ext uri="{FF2B5EF4-FFF2-40B4-BE49-F238E27FC236}">
                  <a16:creationId xmlns:a16="http://schemas.microsoft.com/office/drawing/2014/main" id="{A448C9AE-8DFE-0ACA-87F1-75D39A6685DE}"/>
                </a:ext>
              </a:extLst>
            </p:cNvPr>
            <p:cNvSpPr/>
            <p:nvPr/>
          </p:nvSpPr>
          <p:spPr>
            <a:xfrm>
              <a:off x="4581181" y="7070432"/>
              <a:ext cx="0" cy="396240"/>
            </a:xfrm>
            <a:custGeom>
              <a:avLst/>
              <a:gdLst/>
              <a:ahLst/>
              <a:cxnLst/>
              <a:rect l="l" t="t" r="r" b="b"/>
              <a:pathLst>
                <a:path h="396240">
                  <a:moveTo>
                    <a:pt x="0" y="395897"/>
                  </a:moveTo>
                  <a:lnTo>
                    <a:pt x="0" y="0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41" name="object 93">
              <a:extLst>
                <a:ext uri="{FF2B5EF4-FFF2-40B4-BE49-F238E27FC236}">
                  <a16:creationId xmlns:a16="http://schemas.microsoft.com/office/drawing/2014/main" id="{0BABCCE3-75ED-B466-E3E2-5E712AC9946F}"/>
                </a:ext>
              </a:extLst>
            </p:cNvPr>
            <p:cNvSpPr/>
            <p:nvPr/>
          </p:nvSpPr>
          <p:spPr>
            <a:xfrm>
              <a:off x="1829968" y="7466329"/>
              <a:ext cx="357505" cy="0"/>
            </a:xfrm>
            <a:custGeom>
              <a:avLst/>
              <a:gdLst/>
              <a:ahLst/>
              <a:cxnLst/>
              <a:rect l="l" t="t" r="r" b="b"/>
              <a:pathLst>
                <a:path w="357505">
                  <a:moveTo>
                    <a:pt x="0" y="0"/>
                  </a:moveTo>
                  <a:lnTo>
                    <a:pt x="357238" y="0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</p:grpSp>
      <p:grpSp>
        <p:nvGrpSpPr>
          <p:cNvPr id="42" name="object 35">
            <a:extLst>
              <a:ext uri="{FF2B5EF4-FFF2-40B4-BE49-F238E27FC236}">
                <a16:creationId xmlns:a16="http://schemas.microsoft.com/office/drawing/2014/main" id="{6B42CBD9-888B-6A5D-042C-D252A92B91B1}"/>
              </a:ext>
            </a:extLst>
          </p:cNvPr>
          <p:cNvGrpSpPr/>
          <p:nvPr/>
        </p:nvGrpSpPr>
        <p:grpSpPr>
          <a:xfrm>
            <a:off x="378135" y="8316828"/>
            <a:ext cx="3335849" cy="189348"/>
            <a:chOff x="371995" y="3615753"/>
            <a:chExt cx="3335849" cy="189348"/>
          </a:xfrm>
        </p:grpSpPr>
        <p:sp>
          <p:nvSpPr>
            <p:cNvPr id="43" name="object 36">
              <a:extLst>
                <a:ext uri="{FF2B5EF4-FFF2-40B4-BE49-F238E27FC236}">
                  <a16:creationId xmlns:a16="http://schemas.microsoft.com/office/drawing/2014/main" id="{D16C2EC7-985E-F2FE-9D7F-E7A10A55AFC3}"/>
                </a:ext>
              </a:extLst>
            </p:cNvPr>
            <p:cNvSpPr/>
            <p:nvPr/>
          </p:nvSpPr>
          <p:spPr>
            <a:xfrm flipV="1">
              <a:off x="1722205" y="3670699"/>
              <a:ext cx="1620000" cy="45719"/>
            </a:xfrm>
            <a:custGeom>
              <a:avLst/>
              <a:gdLst/>
              <a:ahLst/>
              <a:cxnLst/>
              <a:rect l="l" t="t" r="r" b="b"/>
              <a:pathLst>
                <a:path w="247650">
                  <a:moveTo>
                    <a:pt x="0" y="0"/>
                  </a:moveTo>
                  <a:lnTo>
                    <a:pt x="247591" y="0"/>
                  </a:lnTo>
                </a:path>
              </a:pathLst>
            </a:custGeom>
            <a:ln w="12700">
              <a:solidFill>
                <a:srgbClr val="808285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44" name="object 37">
              <a:extLst>
                <a:ext uri="{FF2B5EF4-FFF2-40B4-BE49-F238E27FC236}">
                  <a16:creationId xmlns:a16="http://schemas.microsoft.com/office/drawing/2014/main" id="{1684E7AB-3609-5965-3785-7A872F848687}"/>
                </a:ext>
              </a:extLst>
            </p:cNvPr>
            <p:cNvSpPr/>
            <p:nvPr/>
          </p:nvSpPr>
          <p:spPr>
            <a:xfrm>
              <a:off x="3424241" y="3695128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0" y="6350"/>
                  </a:moveTo>
                  <a:lnTo>
                    <a:pt x="1859" y="1859"/>
                  </a:lnTo>
                  <a:lnTo>
                    <a:pt x="6349" y="0"/>
                  </a:lnTo>
                  <a:lnTo>
                    <a:pt x="10840" y="1859"/>
                  </a:lnTo>
                  <a:lnTo>
                    <a:pt x="12699" y="6350"/>
                  </a:lnTo>
                  <a:lnTo>
                    <a:pt x="10840" y="10840"/>
                  </a:lnTo>
                  <a:lnTo>
                    <a:pt x="6349" y="12700"/>
                  </a:lnTo>
                  <a:lnTo>
                    <a:pt x="1859" y="10840"/>
                  </a:lnTo>
                  <a:lnTo>
                    <a:pt x="0" y="6350"/>
                  </a:lnTo>
                  <a:close/>
                </a:path>
              </a:pathLst>
            </a:custGeom>
            <a:solidFill>
              <a:srgbClr val="808285"/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45" name="object 38">
              <a:extLst>
                <a:ext uri="{FF2B5EF4-FFF2-40B4-BE49-F238E27FC236}">
                  <a16:creationId xmlns:a16="http://schemas.microsoft.com/office/drawing/2014/main" id="{647DBA28-0F81-CCB7-6384-EB2FE3465FD0}"/>
                </a:ext>
              </a:extLst>
            </p:cNvPr>
            <p:cNvSpPr/>
            <p:nvPr/>
          </p:nvSpPr>
          <p:spPr>
            <a:xfrm>
              <a:off x="371995" y="3615753"/>
              <a:ext cx="635" cy="171450"/>
            </a:xfrm>
            <a:custGeom>
              <a:avLst/>
              <a:gdLst/>
              <a:ahLst/>
              <a:cxnLst/>
              <a:rect l="l" t="t" r="r" b="b"/>
              <a:pathLst>
                <a:path w="635" h="171450">
                  <a:moveTo>
                    <a:pt x="127" y="0"/>
                  </a:moveTo>
                  <a:lnTo>
                    <a:pt x="0" y="171450"/>
                  </a:lnTo>
                  <a:lnTo>
                    <a:pt x="127" y="0"/>
                  </a:lnTo>
                  <a:close/>
                </a:path>
              </a:pathLst>
            </a:custGeom>
            <a:solidFill>
              <a:srgbClr val="76BDE9"/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46" name="object 39">
              <a:extLst>
                <a:ext uri="{FF2B5EF4-FFF2-40B4-BE49-F238E27FC236}">
                  <a16:creationId xmlns:a16="http://schemas.microsoft.com/office/drawing/2014/main" id="{D418BC06-6ACA-297C-7F82-D0A2DDBA3D7E}"/>
                </a:ext>
              </a:extLst>
            </p:cNvPr>
            <p:cNvSpPr/>
            <p:nvPr/>
          </p:nvSpPr>
          <p:spPr>
            <a:xfrm>
              <a:off x="3301444" y="3633651"/>
              <a:ext cx="406400" cy="171450"/>
            </a:xfrm>
            <a:custGeom>
              <a:avLst/>
              <a:gdLst/>
              <a:ahLst/>
              <a:cxnLst/>
              <a:rect l="l" t="t" r="r" b="b"/>
              <a:pathLst>
                <a:path w="406400" h="171450">
                  <a:moveTo>
                    <a:pt x="406209" y="0"/>
                  </a:moveTo>
                  <a:lnTo>
                    <a:pt x="46240" y="0"/>
                  </a:lnTo>
                  <a:lnTo>
                    <a:pt x="46240" y="40005"/>
                  </a:lnTo>
                  <a:lnTo>
                    <a:pt x="0" y="80022"/>
                  </a:lnTo>
                  <a:lnTo>
                    <a:pt x="46240" y="125679"/>
                  </a:lnTo>
                  <a:lnTo>
                    <a:pt x="46240" y="171450"/>
                  </a:lnTo>
                  <a:lnTo>
                    <a:pt x="406209" y="171450"/>
                  </a:lnTo>
                  <a:lnTo>
                    <a:pt x="406209" y="0"/>
                  </a:lnTo>
                  <a:close/>
                </a:path>
              </a:pathLst>
            </a:custGeom>
            <a:solidFill>
              <a:srgbClr val="323031"/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</p:grpSp>
      <p:grpSp>
        <p:nvGrpSpPr>
          <p:cNvPr id="47" name="object 40">
            <a:extLst>
              <a:ext uri="{FF2B5EF4-FFF2-40B4-BE49-F238E27FC236}">
                <a16:creationId xmlns:a16="http://schemas.microsoft.com/office/drawing/2014/main" id="{B701DB3B-4A64-357D-6671-E0281F2CBEB5}"/>
              </a:ext>
            </a:extLst>
          </p:cNvPr>
          <p:cNvGrpSpPr/>
          <p:nvPr/>
        </p:nvGrpSpPr>
        <p:grpSpPr>
          <a:xfrm>
            <a:off x="358907" y="8016814"/>
            <a:ext cx="3349549" cy="180574"/>
            <a:chOff x="372135" y="3200856"/>
            <a:chExt cx="3349549" cy="180574"/>
          </a:xfrm>
        </p:grpSpPr>
        <p:sp>
          <p:nvSpPr>
            <p:cNvPr id="48" name="object 41">
              <a:extLst>
                <a:ext uri="{FF2B5EF4-FFF2-40B4-BE49-F238E27FC236}">
                  <a16:creationId xmlns:a16="http://schemas.microsoft.com/office/drawing/2014/main" id="{660FADDD-2BF1-3DBB-8290-8CFACB2265B2}"/>
                </a:ext>
              </a:extLst>
            </p:cNvPr>
            <p:cNvSpPr/>
            <p:nvPr/>
          </p:nvSpPr>
          <p:spPr>
            <a:xfrm flipV="1">
              <a:off x="2338131" y="3245059"/>
              <a:ext cx="972000" cy="45719"/>
            </a:xfrm>
            <a:custGeom>
              <a:avLst/>
              <a:gdLst/>
              <a:ahLst/>
              <a:cxnLst/>
              <a:rect l="l" t="t" r="r" b="b"/>
              <a:pathLst>
                <a:path w="121920">
                  <a:moveTo>
                    <a:pt x="0" y="0"/>
                  </a:moveTo>
                  <a:lnTo>
                    <a:pt x="121876" y="0"/>
                  </a:lnTo>
                </a:path>
              </a:pathLst>
            </a:custGeom>
            <a:ln w="12700">
              <a:solidFill>
                <a:srgbClr val="808285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49" name="object 42">
              <a:extLst>
                <a:ext uri="{FF2B5EF4-FFF2-40B4-BE49-F238E27FC236}">
                  <a16:creationId xmlns:a16="http://schemas.microsoft.com/office/drawing/2014/main" id="{ACE3D236-E6AF-0D86-8F8C-66A7B7F386FE}"/>
                </a:ext>
              </a:extLst>
            </p:cNvPr>
            <p:cNvSpPr/>
            <p:nvPr/>
          </p:nvSpPr>
          <p:spPr>
            <a:xfrm>
              <a:off x="3430578" y="3280321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0" y="6350"/>
                  </a:moveTo>
                  <a:lnTo>
                    <a:pt x="1859" y="1859"/>
                  </a:lnTo>
                  <a:lnTo>
                    <a:pt x="6350" y="0"/>
                  </a:lnTo>
                  <a:lnTo>
                    <a:pt x="10840" y="1859"/>
                  </a:lnTo>
                  <a:lnTo>
                    <a:pt x="12700" y="6350"/>
                  </a:lnTo>
                  <a:lnTo>
                    <a:pt x="10840" y="10840"/>
                  </a:lnTo>
                  <a:lnTo>
                    <a:pt x="6350" y="12700"/>
                  </a:lnTo>
                  <a:lnTo>
                    <a:pt x="1859" y="10840"/>
                  </a:lnTo>
                  <a:lnTo>
                    <a:pt x="0" y="6350"/>
                  </a:lnTo>
                  <a:close/>
                </a:path>
              </a:pathLst>
            </a:custGeom>
            <a:solidFill>
              <a:srgbClr val="808285"/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50" name="object 43">
              <a:extLst>
                <a:ext uri="{FF2B5EF4-FFF2-40B4-BE49-F238E27FC236}">
                  <a16:creationId xmlns:a16="http://schemas.microsoft.com/office/drawing/2014/main" id="{A19B4FE8-58AA-6B03-22A0-D29C4B1BCACC}"/>
                </a:ext>
              </a:extLst>
            </p:cNvPr>
            <p:cNvSpPr/>
            <p:nvPr/>
          </p:nvSpPr>
          <p:spPr>
            <a:xfrm>
              <a:off x="372135" y="3200856"/>
              <a:ext cx="2412000" cy="180573"/>
            </a:xfrm>
            <a:custGeom>
              <a:avLst/>
              <a:gdLst/>
              <a:ahLst/>
              <a:cxnLst/>
              <a:rect l="l" t="t" r="r" b="b"/>
              <a:pathLst>
                <a:path w="2924175" h="171450">
                  <a:moveTo>
                    <a:pt x="2923794" y="0"/>
                  </a:moveTo>
                  <a:lnTo>
                    <a:pt x="0" y="0"/>
                  </a:lnTo>
                  <a:lnTo>
                    <a:pt x="0" y="171450"/>
                  </a:lnTo>
                  <a:lnTo>
                    <a:pt x="2923794" y="171450"/>
                  </a:lnTo>
                  <a:lnTo>
                    <a:pt x="2923794" y="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51" name="object 44">
              <a:extLst>
                <a:ext uri="{FF2B5EF4-FFF2-40B4-BE49-F238E27FC236}">
                  <a16:creationId xmlns:a16="http://schemas.microsoft.com/office/drawing/2014/main" id="{8BA97C2F-8B63-CEC7-4903-FA4C3A7DCA9E}"/>
                </a:ext>
              </a:extLst>
            </p:cNvPr>
            <p:cNvSpPr/>
            <p:nvPr/>
          </p:nvSpPr>
          <p:spPr>
            <a:xfrm>
              <a:off x="3315284" y="3209980"/>
              <a:ext cx="406400" cy="171450"/>
            </a:xfrm>
            <a:custGeom>
              <a:avLst/>
              <a:gdLst/>
              <a:ahLst/>
              <a:cxnLst/>
              <a:rect l="l" t="t" r="r" b="b"/>
              <a:pathLst>
                <a:path w="406400" h="171450">
                  <a:moveTo>
                    <a:pt x="406209" y="0"/>
                  </a:moveTo>
                  <a:lnTo>
                    <a:pt x="46240" y="0"/>
                  </a:lnTo>
                  <a:lnTo>
                    <a:pt x="46240" y="40005"/>
                  </a:lnTo>
                  <a:lnTo>
                    <a:pt x="0" y="80022"/>
                  </a:lnTo>
                  <a:lnTo>
                    <a:pt x="46240" y="125679"/>
                  </a:lnTo>
                  <a:lnTo>
                    <a:pt x="46240" y="171450"/>
                  </a:lnTo>
                  <a:lnTo>
                    <a:pt x="406209" y="171450"/>
                  </a:lnTo>
                  <a:lnTo>
                    <a:pt x="406209" y="0"/>
                  </a:lnTo>
                  <a:close/>
                </a:path>
              </a:pathLst>
            </a:custGeom>
            <a:solidFill>
              <a:srgbClr val="323031"/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</p:grpSp>
      <p:sp>
        <p:nvSpPr>
          <p:cNvPr id="52" name="object 50">
            <a:extLst>
              <a:ext uri="{FF2B5EF4-FFF2-40B4-BE49-F238E27FC236}">
                <a16:creationId xmlns:a16="http://schemas.microsoft.com/office/drawing/2014/main" id="{BEFE5BE3-CF70-6F45-0E64-69AF2969A878}"/>
              </a:ext>
            </a:extLst>
          </p:cNvPr>
          <p:cNvSpPr txBox="1"/>
          <p:nvPr/>
        </p:nvSpPr>
        <p:spPr>
          <a:xfrm>
            <a:off x="3371974" y="8032805"/>
            <a:ext cx="35179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pt-BR" sz="950" b="1" spc="-10" dirty="0">
                <a:solidFill>
                  <a:srgbClr val="FFFFFF"/>
                </a:solidFill>
                <a:latin typeface="Sego UI"/>
                <a:cs typeface="Gill Sans MT"/>
              </a:rPr>
              <a:t>1,09%</a:t>
            </a:r>
            <a:endParaRPr lang="pt-BR" sz="950" dirty="0">
              <a:latin typeface="Sego UI"/>
              <a:cs typeface="Gill Sans MT"/>
            </a:endParaRPr>
          </a:p>
        </p:txBody>
      </p:sp>
      <p:sp>
        <p:nvSpPr>
          <p:cNvPr id="53" name="object 52">
            <a:extLst>
              <a:ext uri="{FF2B5EF4-FFF2-40B4-BE49-F238E27FC236}">
                <a16:creationId xmlns:a16="http://schemas.microsoft.com/office/drawing/2014/main" id="{50D0E29E-7AC5-D676-6FD5-23FCDD0BDFE3}"/>
              </a:ext>
            </a:extLst>
          </p:cNvPr>
          <p:cNvSpPr txBox="1"/>
          <p:nvPr/>
        </p:nvSpPr>
        <p:spPr>
          <a:xfrm>
            <a:off x="3371627" y="8333945"/>
            <a:ext cx="34988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pt-BR" sz="950" b="1" spc="-10" dirty="0">
                <a:solidFill>
                  <a:srgbClr val="FFFFFF"/>
                </a:solidFill>
                <a:latin typeface="Sego UI"/>
                <a:cs typeface="Gill Sans MT"/>
              </a:rPr>
              <a:t>0,93%</a:t>
            </a:r>
            <a:endParaRPr lang="pt-BR" sz="950" dirty="0">
              <a:latin typeface="Sego UI"/>
              <a:cs typeface="Gill Sans MT"/>
            </a:endParaRPr>
          </a:p>
        </p:txBody>
      </p:sp>
      <p:grpSp>
        <p:nvGrpSpPr>
          <p:cNvPr id="54" name="object 56">
            <a:extLst>
              <a:ext uri="{FF2B5EF4-FFF2-40B4-BE49-F238E27FC236}">
                <a16:creationId xmlns:a16="http://schemas.microsoft.com/office/drawing/2014/main" id="{C2D17B3F-CCC0-511B-93D9-1B027556CE25}"/>
              </a:ext>
            </a:extLst>
          </p:cNvPr>
          <p:cNvGrpSpPr/>
          <p:nvPr/>
        </p:nvGrpSpPr>
        <p:grpSpPr>
          <a:xfrm>
            <a:off x="4135052" y="8336689"/>
            <a:ext cx="3314755" cy="192587"/>
            <a:chOff x="3897562" y="3615753"/>
            <a:chExt cx="3314755" cy="192587"/>
          </a:xfrm>
        </p:grpSpPr>
        <p:sp>
          <p:nvSpPr>
            <p:cNvPr id="55" name="object 57">
              <a:extLst>
                <a:ext uri="{FF2B5EF4-FFF2-40B4-BE49-F238E27FC236}">
                  <a16:creationId xmlns:a16="http://schemas.microsoft.com/office/drawing/2014/main" id="{969912A1-3A19-9B8B-35BF-D5EC9063E496}"/>
                </a:ext>
              </a:extLst>
            </p:cNvPr>
            <p:cNvSpPr/>
            <p:nvPr/>
          </p:nvSpPr>
          <p:spPr>
            <a:xfrm>
              <a:off x="6202356" y="3695128"/>
              <a:ext cx="576000" cy="0"/>
            </a:xfrm>
            <a:custGeom>
              <a:avLst/>
              <a:gdLst/>
              <a:ahLst/>
              <a:cxnLst/>
              <a:rect l="l" t="t" r="r" b="b"/>
              <a:pathLst>
                <a:path w="207645">
                  <a:moveTo>
                    <a:pt x="0" y="0"/>
                  </a:moveTo>
                  <a:lnTo>
                    <a:pt x="207518" y="0"/>
                  </a:lnTo>
                </a:path>
              </a:pathLst>
            </a:custGeom>
            <a:ln w="12700">
              <a:solidFill>
                <a:srgbClr val="808285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56" name="object 58">
              <a:extLst>
                <a:ext uri="{FF2B5EF4-FFF2-40B4-BE49-F238E27FC236}">
                  <a16:creationId xmlns:a16="http://schemas.microsoft.com/office/drawing/2014/main" id="{25445557-8A6C-A38F-6F78-8DE65405C01C}"/>
                </a:ext>
              </a:extLst>
            </p:cNvPr>
            <p:cNvSpPr/>
            <p:nvPr/>
          </p:nvSpPr>
          <p:spPr>
            <a:xfrm>
              <a:off x="6934237" y="3695128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0" y="6350"/>
                  </a:moveTo>
                  <a:lnTo>
                    <a:pt x="1859" y="1859"/>
                  </a:lnTo>
                  <a:lnTo>
                    <a:pt x="6350" y="0"/>
                  </a:lnTo>
                  <a:lnTo>
                    <a:pt x="10840" y="1859"/>
                  </a:lnTo>
                  <a:lnTo>
                    <a:pt x="12700" y="6350"/>
                  </a:lnTo>
                  <a:lnTo>
                    <a:pt x="10840" y="10840"/>
                  </a:lnTo>
                  <a:lnTo>
                    <a:pt x="6350" y="12700"/>
                  </a:lnTo>
                  <a:lnTo>
                    <a:pt x="1859" y="10840"/>
                  </a:lnTo>
                  <a:lnTo>
                    <a:pt x="0" y="6350"/>
                  </a:lnTo>
                  <a:close/>
                </a:path>
              </a:pathLst>
            </a:custGeom>
            <a:solidFill>
              <a:srgbClr val="808285"/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57" name="object 59">
              <a:extLst>
                <a:ext uri="{FF2B5EF4-FFF2-40B4-BE49-F238E27FC236}">
                  <a16:creationId xmlns:a16="http://schemas.microsoft.com/office/drawing/2014/main" id="{188AB132-6E42-58AD-89F5-6FE12F0E6679}"/>
                </a:ext>
              </a:extLst>
            </p:cNvPr>
            <p:cNvSpPr/>
            <p:nvPr/>
          </p:nvSpPr>
          <p:spPr>
            <a:xfrm>
              <a:off x="3897562" y="3622103"/>
              <a:ext cx="2353266" cy="186237"/>
            </a:xfrm>
            <a:custGeom>
              <a:avLst/>
              <a:gdLst/>
              <a:ahLst/>
              <a:cxnLst/>
              <a:rect l="l" t="t" r="r" b="b"/>
              <a:pathLst>
                <a:path w="2832100" h="171450">
                  <a:moveTo>
                    <a:pt x="2831871" y="0"/>
                  </a:moveTo>
                  <a:lnTo>
                    <a:pt x="0" y="0"/>
                  </a:lnTo>
                  <a:lnTo>
                    <a:pt x="0" y="171450"/>
                  </a:lnTo>
                  <a:lnTo>
                    <a:pt x="2831871" y="171450"/>
                  </a:lnTo>
                  <a:lnTo>
                    <a:pt x="2831871" y="0"/>
                  </a:lnTo>
                  <a:close/>
                </a:path>
              </a:pathLst>
            </a:custGeom>
            <a:solidFill>
              <a:srgbClr val="FFD5BA"/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58" name="object 60">
              <a:extLst>
                <a:ext uri="{FF2B5EF4-FFF2-40B4-BE49-F238E27FC236}">
                  <a16:creationId xmlns:a16="http://schemas.microsoft.com/office/drawing/2014/main" id="{8B8ADC1D-749F-F982-A466-94250BB3B320}"/>
                </a:ext>
              </a:extLst>
            </p:cNvPr>
            <p:cNvSpPr/>
            <p:nvPr/>
          </p:nvSpPr>
          <p:spPr>
            <a:xfrm>
              <a:off x="6805917" y="3615753"/>
              <a:ext cx="406400" cy="171450"/>
            </a:xfrm>
            <a:custGeom>
              <a:avLst/>
              <a:gdLst/>
              <a:ahLst/>
              <a:cxnLst/>
              <a:rect l="l" t="t" r="r" b="b"/>
              <a:pathLst>
                <a:path w="406400" h="171450">
                  <a:moveTo>
                    <a:pt x="406209" y="0"/>
                  </a:moveTo>
                  <a:lnTo>
                    <a:pt x="46240" y="0"/>
                  </a:lnTo>
                  <a:lnTo>
                    <a:pt x="46240" y="40005"/>
                  </a:lnTo>
                  <a:lnTo>
                    <a:pt x="0" y="80022"/>
                  </a:lnTo>
                  <a:lnTo>
                    <a:pt x="46240" y="125679"/>
                  </a:lnTo>
                  <a:lnTo>
                    <a:pt x="46240" y="171450"/>
                  </a:lnTo>
                  <a:lnTo>
                    <a:pt x="406209" y="171450"/>
                  </a:lnTo>
                  <a:lnTo>
                    <a:pt x="406209" y="0"/>
                  </a:lnTo>
                  <a:close/>
                </a:path>
              </a:pathLst>
            </a:custGeom>
            <a:solidFill>
              <a:srgbClr val="323031"/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</p:grpSp>
      <p:grpSp>
        <p:nvGrpSpPr>
          <p:cNvPr id="59" name="object 61">
            <a:extLst>
              <a:ext uri="{FF2B5EF4-FFF2-40B4-BE49-F238E27FC236}">
                <a16:creationId xmlns:a16="http://schemas.microsoft.com/office/drawing/2014/main" id="{8BA9E6E6-D897-298F-E3ED-8A86349B2A07}"/>
              </a:ext>
            </a:extLst>
          </p:cNvPr>
          <p:cNvGrpSpPr/>
          <p:nvPr/>
        </p:nvGrpSpPr>
        <p:grpSpPr>
          <a:xfrm>
            <a:off x="4112318" y="8044294"/>
            <a:ext cx="3330184" cy="180081"/>
            <a:chOff x="3882133" y="3200857"/>
            <a:chExt cx="3330184" cy="197660"/>
          </a:xfrm>
        </p:grpSpPr>
        <p:sp>
          <p:nvSpPr>
            <p:cNvPr id="60" name="object 62">
              <a:extLst>
                <a:ext uri="{FF2B5EF4-FFF2-40B4-BE49-F238E27FC236}">
                  <a16:creationId xmlns:a16="http://schemas.microsoft.com/office/drawing/2014/main" id="{85A334C1-D91F-4D7B-5EAE-7848C4182799}"/>
                </a:ext>
              </a:extLst>
            </p:cNvPr>
            <p:cNvSpPr/>
            <p:nvPr/>
          </p:nvSpPr>
          <p:spPr>
            <a:xfrm flipV="1">
              <a:off x="6258133" y="3251094"/>
              <a:ext cx="648000" cy="45719"/>
            </a:xfrm>
            <a:custGeom>
              <a:avLst/>
              <a:gdLst/>
              <a:ahLst/>
              <a:cxnLst/>
              <a:rect l="l" t="t" r="r" b="b"/>
              <a:pathLst>
                <a:path w="574675">
                  <a:moveTo>
                    <a:pt x="0" y="0"/>
                  </a:moveTo>
                  <a:lnTo>
                    <a:pt x="574281" y="0"/>
                  </a:lnTo>
                </a:path>
              </a:pathLst>
            </a:custGeom>
            <a:ln w="12700">
              <a:solidFill>
                <a:srgbClr val="808285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61" name="object 63">
              <a:extLst>
                <a:ext uri="{FF2B5EF4-FFF2-40B4-BE49-F238E27FC236}">
                  <a16:creationId xmlns:a16="http://schemas.microsoft.com/office/drawing/2014/main" id="{08E7A806-0F0F-8B07-A374-2ECA48985E2E}"/>
                </a:ext>
              </a:extLst>
            </p:cNvPr>
            <p:cNvSpPr/>
            <p:nvPr/>
          </p:nvSpPr>
          <p:spPr>
            <a:xfrm>
              <a:off x="6940575" y="3280321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0" y="6350"/>
                  </a:moveTo>
                  <a:lnTo>
                    <a:pt x="1859" y="1859"/>
                  </a:lnTo>
                  <a:lnTo>
                    <a:pt x="6350" y="0"/>
                  </a:lnTo>
                  <a:lnTo>
                    <a:pt x="10840" y="1859"/>
                  </a:lnTo>
                  <a:lnTo>
                    <a:pt x="12700" y="6350"/>
                  </a:lnTo>
                  <a:lnTo>
                    <a:pt x="10840" y="10840"/>
                  </a:lnTo>
                  <a:lnTo>
                    <a:pt x="6350" y="12700"/>
                  </a:lnTo>
                  <a:lnTo>
                    <a:pt x="1859" y="10840"/>
                  </a:lnTo>
                  <a:lnTo>
                    <a:pt x="0" y="6350"/>
                  </a:lnTo>
                  <a:close/>
                </a:path>
              </a:pathLst>
            </a:custGeom>
            <a:solidFill>
              <a:srgbClr val="808285"/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62" name="object 64">
              <a:extLst>
                <a:ext uri="{FF2B5EF4-FFF2-40B4-BE49-F238E27FC236}">
                  <a16:creationId xmlns:a16="http://schemas.microsoft.com/office/drawing/2014/main" id="{F1CC16F2-1A76-029D-001A-6E8A38BE3061}"/>
                </a:ext>
              </a:extLst>
            </p:cNvPr>
            <p:cNvSpPr/>
            <p:nvPr/>
          </p:nvSpPr>
          <p:spPr>
            <a:xfrm>
              <a:off x="3882133" y="3200857"/>
              <a:ext cx="2664000" cy="189668"/>
            </a:xfrm>
            <a:custGeom>
              <a:avLst/>
              <a:gdLst/>
              <a:ahLst/>
              <a:cxnLst/>
              <a:rect l="l" t="t" r="r" b="b"/>
              <a:pathLst>
                <a:path w="2471420" h="171450">
                  <a:moveTo>
                    <a:pt x="2471394" y="0"/>
                  </a:moveTo>
                  <a:lnTo>
                    <a:pt x="0" y="0"/>
                  </a:lnTo>
                  <a:lnTo>
                    <a:pt x="0" y="171450"/>
                  </a:lnTo>
                  <a:lnTo>
                    <a:pt x="2471394" y="171450"/>
                  </a:lnTo>
                  <a:lnTo>
                    <a:pt x="2471394" y="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63" name="object 65">
              <a:extLst>
                <a:ext uri="{FF2B5EF4-FFF2-40B4-BE49-F238E27FC236}">
                  <a16:creationId xmlns:a16="http://schemas.microsoft.com/office/drawing/2014/main" id="{E5C2C22F-A777-90B3-F81C-11F7178A0DDF}"/>
                </a:ext>
              </a:extLst>
            </p:cNvPr>
            <p:cNvSpPr/>
            <p:nvPr/>
          </p:nvSpPr>
          <p:spPr>
            <a:xfrm>
              <a:off x="6805917" y="3200946"/>
              <a:ext cx="406400" cy="197571"/>
            </a:xfrm>
            <a:custGeom>
              <a:avLst/>
              <a:gdLst/>
              <a:ahLst/>
              <a:cxnLst/>
              <a:rect l="l" t="t" r="r" b="b"/>
              <a:pathLst>
                <a:path w="406400" h="171450">
                  <a:moveTo>
                    <a:pt x="406209" y="0"/>
                  </a:moveTo>
                  <a:lnTo>
                    <a:pt x="46240" y="0"/>
                  </a:lnTo>
                  <a:lnTo>
                    <a:pt x="46240" y="40005"/>
                  </a:lnTo>
                  <a:lnTo>
                    <a:pt x="0" y="80022"/>
                  </a:lnTo>
                  <a:lnTo>
                    <a:pt x="46240" y="125679"/>
                  </a:lnTo>
                  <a:lnTo>
                    <a:pt x="46240" y="171450"/>
                  </a:lnTo>
                  <a:lnTo>
                    <a:pt x="406209" y="171450"/>
                  </a:lnTo>
                  <a:lnTo>
                    <a:pt x="406209" y="0"/>
                  </a:lnTo>
                  <a:close/>
                </a:path>
              </a:pathLst>
            </a:custGeom>
            <a:solidFill>
              <a:srgbClr val="323031"/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</p:grpSp>
      <p:sp>
        <p:nvSpPr>
          <p:cNvPr id="64" name="object 71">
            <a:extLst>
              <a:ext uri="{FF2B5EF4-FFF2-40B4-BE49-F238E27FC236}">
                <a16:creationId xmlns:a16="http://schemas.microsoft.com/office/drawing/2014/main" id="{9FE124D3-9DFD-6259-8F48-66DAC103F9F3}"/>
              </a:ext>
            </a:extLst>
          </p:cNvPr>
          <p:cNvSpPr/>
          <p:nvPr/>
        </p:nvSpPr>
        <p:spPr>
          <a:xfrm>
            <a:off x="356184" y="8323819"/>
            <a:ext cx="2052000" cy="180000"/>
          </a:xfrm>
          <a:custGeom>
            <a:avLst/>
            <a:gdLst/>
            <a:ahLst/>
            <a:cxnLst/>
            <a:rect l="l" t="t" r="r" b="b"/>
            <a:pathLst>
              <a:path w="2792095" h="171450">
                <a:moveTo>
                  <a:pt x="2791802" y="0"/>
                </a:moveTo>
                <a:lnTo>
                  <a:pt x="0" y="0"/>
                </a:lnTo>
                <a:lnTo>
                  <a:pt x="0" y="171450"/>
                </a:lnTo>
                <a:lnTo>
                  <a:pt x="2791802" y="171450"/>
                </a:lnTo>
                <a:lnTo>
                  <a:pt x="2791802" y="0"/>
                </a:lnTo>
                <a:close/>
              </a:path>
            </a:pathLst>
          </a:custGeom>
          <a:solidFill>
            <a:srgbClr val="FFD5BA"/>
          </a:solidFill>
        </p:spPr>
        <p:txBody>
          <a:bodyPr wrap="square" lIns="0" tIns="0" rIns="0" bIns="0" rtlCol="0"/>
          <a:lstStyle/>
          <a:p>
            <a:endParaRPr lang="pt-BR" noProof="0" dirty="0"/>
          </a:p>
        </p:txBody>
      </p:sp>
      <p:sp>
        <p:nvSpPr>
          <p:cNvPr id="66" name="object 72">
            <a:extLst>
              <a:ext uri="{FF2B5EF4-FFF2-40B4-BE49-F238E27FC236}">
                <a16:creationId xmlns:a16="http://schemas.microsoft.com/office/drawing/2014/main" id="{E16B5F35-F7F4-3BFE-965D-3329F7F53A24}"/>
              </a:ext>
            </a:extLst>
          </p:cNvPr>
          <p:cNvSpPr txBox="1"/>
          <p:nvPr/>
        </p:nvSpPr>
        <p:spPr>
          <a:xfrm>
            <a:off x="7054575" y="8044298"/>
            <a:ext cx="40640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pt-BR" sz="950" b="1" spc="-10" dirty="0">
                <a:solidFill>
                  <a:srgbClr val="FFFFFF"/>
                </a:solidFill>
                <a:latin typeface="Sego UI"/>
                <a:cs typeface="Gill Sans MT"/>
              </a:rPr>
              <a:t>  6,63%</a:t>
            </a:r>
            <a:endParaRPr lang="pt-BR" sz="950" dirty="0">
              <a:latin typeface="Sego UI"/>
              <a:cs typeface="Gill Sans MT"/>
            </a:endParaRPr>
          </a:p>
        </p:txBody>
      </p:sp>
      <p:sp>
        <p:nvSpPr>
          <p:cNvPr id="69" name="object 74">
            <a:extLst>
              <a:ext uri="{FF2B5EF4-FFF2-40B4-BE49-F238E27FC236}">
                <a16:creationId xmlns:a16="http://schemas.microsoft.com/office/drawing/2014/main" id="{E4EA6DFA-433E-5E0E-0336-B78204F51087}"/>
              </a:ext>
            </a:extLst>
          </p:cNvPr>
          <p:cNvSpPr txBox="1"/>
          <p:nvPr/>
        </p:nvSpPr>
        <p:spPr>
          <a:xfrm>
            <a:off x="7101379" y="8329707"/>
            <a:ext cx="40640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pt-BR" sz="950" b="1" spc="-10" dirty="0">
                <a:solidFill>
                  <a:srgbClr val="FFFFFF"/>
                </a:solidFill>
                <a:latin typeface="Sego UI"/>
                <a:cs typeface="Gill Sans MT"/>
              </a:rPr>
              <a:t>6,29%</a:t>
            </a:r>
            <a:endParaRPr lang="pt-BR" sz="950" dirty="0">
              <a:latin typeface="Sego UI"/>
              <a:cs typeface="Gill Sans MT"/>
            </a:endParaRPr>
          </a:p>
        </p:txBody>
      </p:sp>
      <p:sp>
        <p:nvSpPr>
          <p:cNvPr id="70" name="object 34">
            <a:extLst>
              <a:ext uri="{FF2B5EF4-FFF2-40B4-BE49-F238E27FC236}">
                <a16:creationId xmlns:a16="http://schemas.microsoft.com/office/drawing/2014/main" id="{55E6A25D-F19C-932D-D043-67D6F2126F59}"/>
              </a:ext>
            </a:extLst>
          </p:cNvPr>
          <p:cNvSpPr txBox="1"/>
          <p:nvPr/>
        </p:nvSpPr>
        <p:spPr>
          <a:xfrm>
            <a:off x="400234" y="8013700"/>
            <a:ext cx="116903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pt-BR" sz="950" dirty="0">
                <a:solidFill>
                  <a:schemeClr val="bg1"/>
                </a:solidFill>
                <a:latin typeface="Gill Sans MT"/>
                <a:cs typeface="Gill Sans MT"/>
              </a:rPr>
              <a:t>FEF</a:t>
            </a:r>
          </a:p>
        </p:txBody>
      </p:sp>
      <p:sp>
        <p:nvSpPr>
          <p:cNvPr id="71" name="object 34">
            <a:extLst>
              <a:ext uri="{FF2B5EF4-FFF2-40B4-BE49-F238E27FC236}">
                <a16:creationId xmlns:a16="http://schemas.microsoft.com/office/drawing/2014/main" id="{1B7C1452-A6D4-7CEF-378E-4697A54CE2C6}"/>
              </a:ext>
            </a:extLst>
          </p:cNvPr>
          <p:cNvSpPr txBox="1"/>
          <p:nvPr/>
        </p:nvSpPr>
        <p:spPr>
          <a:xfrm>
            <a:off x="4135053" y="8037626"/>
            <a:ext cx="116903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pt-BR" sz="950" dirty="0">
                <a:solidFill>
                  <a:schemeClr val="bg1"/>
                </a:solidFill>
                <a:latin typeface="Gill Sans MT"/>
                <a:cs typeface="Gill Sans MT"/>
              </a:rPr>
              <a:t>FEF</a:t>
            </a:r>
          </a:p>
        </p:txBody>
      </p:sp>
      <p:grpSp>
        <p:nvGrpSpPr>
          <p:cNvPr id="72" name="object 45">
            <a:extLst>
              <a:ext uri="{FF2B5EF4-FFF2-40B4-BE49-F238E27FC236}">
                <a16:creationId xmlns:a16="http://schemas.microsoft.com/office/drawing/2014/main" id="{79F360F3-2D21-FD8E-F902-C6C121851924}"/>
              </a:ext>
            </a:extLst>
          </p:cNvPr>
          <p:cNvGrpSpPr/>
          <p:nvPr/>
        </p:nvGrpSpPr>
        <p:grpSpPr>
          <a:xfrm>
            <a:off x="768096" y="8740711"/>
            <a:ext cx="2941091" cy="171450"/>
            <a:chOff x="786629" y="4054744"/>
            <a:chExt cx="2941091" cy="171450"/>
          </a:xfrm>
        </p:grpSpPr>
        <p:sp>
          <p:nvSpPr>
            <p:cNvPr id="73" name="object 46">
              <a:extLst>
                <a:ext uri="{FF2B5EF4-FFF2-40B4-BE49-F238E27FC236}">
                  <a16:creationId xmlns:a16="http://schemas.microsoft.com/office/drawing/2014/main" id="{3E7AEC8B-86A8-38E8-5922-CAB6172A00F0}"/>
                </a:ext>
              </a:extLst>
            </p:cNvPr>
            <p:cNvSpPr/>
            <p:nvPr/>
          </p:nvSpPr>
          <p:spPr>
            <a:xfrm>
              <a:off x="786629" y="4140469"/>
              <a:ext cx="2583203" cy="45719"/>
            </a:xfrm>
            <a:custGeom>
              <a:avLst/>
              <a:gdLst/>
              <a:ahLst/>
              <a:cxnLst/>
              <a:rect l="l" t="t" r="r" b="b"/>
              <a:pathLst>
                <a:path w="1515745">
                  <a:moveTo>
                    <a:pt x="0" y="0"/>
                  </a:moveTo>
                  <a:lnTo>
                    <a:pt x="1515206" y="0"/>
                  </a:lnTo>
                </a:path>
              </a:pathLst>
            </a:custGeom>
            <a:ln w="12700">
              <a:solidFill>
                <a:srgbClr val="808285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74" name="object 47">
              <a:extLst>
                <a:ext uri="{FF2B5EF4-FFF2-40B4-BE49-F238E27FC236}">
                  <a16:creationId xmlns:a16="http://schemas.microsoft.com/office/drawing/2014/main" id="{FBD560E6-4953-A021-BA93-1202FA55223E}"/>
                </a:ext>
              </a:extLst>
            </p:cNvPr>
            <p:cNvSpPr/>
            <p:nvPr/>
          </p:nvSpPr>
          <p:spPr>
            <a:xfrm>
              <a:off x="3430578" y="4128033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0" y="6350"/>
                  </a:moveTo>
                  <a:lnTo>
                    <a:pt x="1859" y="1859"/>
                  </a:lnTo>
                  <a:lnTo>
                    <a:pt x="6350" y="0"/>
                  </a:lnTo>
                  <a:lnTo>
                    <a:pt x="10840" y="1859"/>
                  </a:lnTo>
                  <a:lnTo>
                    <a:pt x="12700" y="6350"/>
                  </a:lnTo>
                  <a:lnTo>
                    <a:pt x="10840" y="10840"/>
                  </a:lnTo>
                  <a:lnTo>
                    <a:pt x="6350" y="12700"/>
                  </a:lnTo>
                  <a:lnTo>
                    <a:pt x="1859" y="10840"/>
                  </a:lnTo>
                  <a:lnTo>
                    <a:pt x="0" y="6350"/>
                  </a:lnTo>
                  <a:close/>
                </a:path>
              </a:pathLst>
            </a:custGeom>
            <a:solidFill>
              <a:srgbClr val="808285"/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75" name="object 49">
              <a:extLst>
                <a:ext uri="{FF2B5EF4-FFF2-40B4-BE49-F238E27FC236}">
                  <a16:creationId xmlns:a16="http://schemas.microsoft.com/office/drawing/2014/main" id="{3F3610D9-A609-8026-5D45-8BE8E61BDBA7}"/>
                </a:ext>
              </a:extLst>
            </p:cNvPr>
            <p:cNvSpPr/>
            <p:nvPr/>
          </p:nvSpPr>
          <p:spPr>
            <a:xfrm>
              <a:off x="3321320" y="4054744"/>
              <a:ext cx="406400" cy="171450"/>
            </a:xfrm>
            <a:custGeom>
              <a:avLst/>
              <a:gdLst/>
              <a:ahLst/>
              <a:cxnLst/>
              <a:rect l="l" t="t" r="r" b="b"/>
              <a:pathLst>
                <a:path w="406400" h="171450">
                  <a:moveTo>
                    <a:pt x="406209" y="0"/>
                  </a:moveTo>
                  <a:lnTo>
                    <a:pt x="46240" y="0"/>
                  </a:lnTo>
                  <a:lnTo>
                    <a:pt x="46240" y="40005"/>
                  </a:lnTo>
                  <a:lnTo>
                    <a:pt x="0" y="80022"/>
                  </a:lnTo>
                  <a:lnTo>
                    <a:pt x="46240" y="125679"/>
                  </a:lnTo>
                  <a:lnTo>
                    <a:pt x="46240" y="171450"/>
                  </a:lnTo>
                  <a:lnTo>
                    <a:pt x="406209" y="171450"/>
                  </a:lnTo>
                  <a:lnTo>
                    <a:pt x="406209" y="0"/>
                  </a:lnTo>
                  <a:close/>
                </a:path>
              </a:pathLst>
            </a:custGeom>
            <a:solidFill>
              <a:srgbClr val="323031"/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</p:grpSp>
      <p:sp>
        <p:nvSpPr>
          <p:cNvPr id="76" name="object 53">
            <a:extLst>
              <a:ext uri="{FF2B5EF4-FFF2-40B4-BE49-F238E27FC236}">
                <a16:creationId xmlns:a16="http://schemas.microsoft.com/office/drawing/2014/main" id="{25AB695F-7B97-662B-B66E-C4F744E05C13}"/>
              </a:ext>
            </a:extLst>
          </p:cNvPr>
          <p:cNvSpPr txBox="1"/>
          <p:nvPr/>
        </p:nvSpPr>
        <p:spPr>
          <a:xfrm>
            <a:off x="3369659" y="8739365"/>
            <a:ext cx="35750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pt-BR" sz="950" b="1" spc="-10" dirty="0">
                <a:solidFill>
                  <a:srgbClr val="FFFFFF"/>
                </a:solidFill>
                <a:latin typeface="Sego UI"/>
                <a:cs typeface="Gill Sans MT"/>
              </a:rPr>
              <a:t>0,49</a:t>
            </a:r>
            <a:r>
              <a:rPr lang="pt-BR" sz="950" b="1" spc="-10" dirty="0">
                <a:solidFill>
                  <a:srgbClr val="FFFFFF"/>
                </a:solidFill>
                <a:latin typeface="Gill Sans MT"/>
                <a:cs typeface="Gill Sans MT"/>
              </a:rPr>
              <a:t>%</a:t>
            </a:r>
            <a:endParaRPr lang="pt-BR" sz="950" dirty="0">
              <a:latin typeface="Gill Sans MT"/>
              <a:cs typeface="Gill Sans MT"/>
            </a:endParaRPr>
          </a:p>
        </p:txBody>
      </p:sp>
      <p:grpSp>
        <p:nvGrpSpPr>
          <p:cNvPr id="77" name="object 45">
            <a:extLst>
              <a:ext uri="{FF2B5EF4-FFF2-40B4-BE49-F238E27FC236}">
                <a16:creationId xmlns:a16="http://schemas.microsoft.com/office/drawing/2014/main" id="{07835EDC-33E9-1D30-0A2A-B349CA030F58}"/>
              </a:ext>
            </a:extLst>
          </p:cNvPr>
          <p:cNvGrpSpPr/>
          <p:nvPr/>
        </p:nvGrpSpPr>
        <p:grpSpPr>
          <a:xfrm>
            <a:off x="4523225" y="8779932"/>
            <a:ext cx="2919277" cy="171450"/>
            <a:chOff x="775734" y="4042017"/>
            <a:chExt cx="2919277" cy="171450"/>
          </a:xfrm>
        </p:grpSpPr>
        <p:sp>
          <p:nvSpPr>
            <p:cNvPr id="78" name="object 46">
              <a:extLst>
                <a:ext uri="{FF2B5EF4-FFF2-40B4-BE49-F238E27FC236}">
                  <a16:creationId xmlns:a16="http://schemas.microsoft.com/office/drawing/2014/main" id="{2EED1F49-5F89-7E97-0403-47A12379F55A}"/>
                </a:ext>
              </a:extLst>
            </p:cNvPr>
            <p:cNvSpPr/>
            <p:nvPr/>
          </p:nvSpPr>
          <p:spPr>
            <a:xfrm>
              <a:off x="775734" y="4117873"/>
              <a:ext cx="2546697" cy="45719"/>
            </a:xfrm>
            <a:custGeom>
              <a:avLst/>
              <a:gdLst/>
              <a:ahLst/>
              <a:cxnLst/>
              <a:rect l="l" t="t" r="r" b="b"/>
              <a:pathLst>
                <a:path w="1515745">
                  <a:moveTo>
                    <a:pt x="0" y="0"/>
                  </a:moveTo>
                  <a:lnTo>
                    <a:pt x="1515206" y="0"/>
                  </a:lnTo>
                </a:path>
              </a:pathLst>
            </a:custGeom>
            <a:ln w="12700">
              <a:solidFill>
                <a:srgbClr val="808285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79" name="object 47">
              <a:extLst>
                <a:ext uri="{FF2B5EF4-FFF2-40B4-BE49-F238E27FC236}">
                  <a16:creationId xmlns:a16="http://schemas.microsoft.com/office/drawing/2014/main" id="{9505FBE2-30AA-DC32-833C-C78855233F1E}"/>
                </a:ext>
              </a:extLst>
            </p:cNvPr>
            <p:cNvSpPr/>
            <p:nvPr/>
          </p:nvSpPr>
          <p:spPr>
            <a:xfrm>
              <a:off x="3430578" y="4128033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0" y="6350"/>
                  </a:moveTo>
                  <a:lnTo>
                    <a:pt x="1859" y="1859"/>
                  </a:lnTo>
                  <a:lnTo>
                    <a:pt x="6350" y="0"/>
                  </a:lnTo>
                  <a:lnTo>
                    <a:pt x="10840" y="1859"/>
                  </a:lnTo>
                  <a:lnTo>
                    <a:pt x="12700" y="6350"/>
                  </a:lnTo>
                  <a:lnTo>
                    <a:pt x="10840" y="10840"/>
                  </a:lnTo>
                  <a:lnTo>
                    <a:pt x="6350" y="12700"/>
                  </a:lnTo>
                  <a:lnTo>
                    <a:pt x="1859" y="10840"/>
                  </a:lnTo>
                  <a:lnTo>
                    <a:pt x="0" y="6350"/>
                  </a:lnTo>
                  <a:close/>
                </a:path>
              </a:pathLst>
            </a:custGeom>
            <a:solidFill>
              <a:srgbClr val="808285"/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80" name="object 49">
              <a:extLst>
                <a:ext uri="{FF2B5EF4-FFF2-40B4-BE49-F238E27FC236}">
                  <a16:creationId xmlns:a16="http://schemas.microsoft.com/office/drawing/2014/main" id="{D896C060-5C54-9FE1-7E40-C472BF0A24FC}"/>
                </a:ext>
              </a:extLst>
            </p:cNvPr>
            <p:cNvSpPr/>
            <p:nvPr/>
          </p:nvSpPr>
          <p:spPr>
            <a:xfrm>
              <a:off x="3288611" y="4042017"/>
              <a:ext cx="406400" cy="171450"/>
            </a:xfrm>
            <a:custGeom>
              <a:avLst/>
              <a:gdLst/>
              <a:ahLst/>
              <a:cxnLst/>
              <a:rect l="l" t="t" r="r" b="b"/>
              <a:pathLst>
                <a:path w="406400" h="171450">
                  <a:moveTo>
                    <a:pt x="406209" y="0"/>
                  </a:moveTo>
                  <a:lnTo>
                    <a:pt x="46240" y="0"/>
                  </a:lnTo>
                  <a:lnTo>
                    <a:pt x="46240" y="40005"/>
                  </a:lnTo>
                  <a:lnTo>
                    <a:pt x="0" y="80022"/>
                  </a:lnTo>
                  <a:lnTo>
                    <a:pt x="46240" y="125679"/>
                  </a:lnTo>
                  <a:lnTo>
                    <a:pt x="46240" y="171450"/>
                  </a:lnTo>
                  <a:lnTo>
                    <a:pt x="406209" y="171450"/>
                  </a:lnTo>
                  <a:lnTo>
                    <a:pt x="406209" y="0"/>
                  </a:lnTo>
                  <a:close/>
                </a:path>
              </a:pathLst>
            </a:custGeom>
            <a:solidFill>
              <a:srgbClr val="323031"/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</p:grpSp>
      <p:sp>
        <p:nvSpPr>
          <p:cNvPr id="81" name="object 53">
            <a:extLst>
              <a:ext uri="{FF2B5EF4-FFF2-40B4-BE49-F238E27FC236}">
                <a16:creationId xmlns:a16="http://schemas.microsoft.com/office/drawing/2014/main" id="{E45F6BB7-78AF-73E9-9AAF-F9731D6F52A1}"/>
              </a:ext>
            </a:extLst>
          </p:cNvPr>
          <p:cNvSpPr txBox="1"/>
          <p:nvPr/>
        </p:nvSpPr>
        <p:spPr>
          <a:xfrm>
            <a:off x="7103470" y="8781325"/>
            <a:ext cx="35750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pt-BR" sz="950" b="1" spc="-10">
                <a:solidFill>
                  <a:srgbClr val="FFFFFF"/>
                </a:solidFill>
                <a:latin typeface="Sego UI"/>
                <a:cs typeface="Gill Sans MT"/>
              </a:rPr>
              <a:t>5,67</a:t>
            </a:r>
            <a:r>
              <a:rPr lang="pt-BR" sz="950" b="1" spc="-10">
                <a:solidFill>
                  <a:srgbClr val="FFFFFF"/>
                </a:solidFill>
                <a:latin typeface="Gill Sans MT"/>
                <a:cs typeface="Gill Sans MT"/>
              </a:rPr>
              <a:t>%</a:t>
            </a:r>
            <a:endParaRPr lang="pt-BR" sz="950" dirty="0">
              <a:latin typeface="Gill Sans MT"/>
              <a:cs typeface="Gill Sans MT"/>
            </a:endParaRPr>
          </a:p>
        </p:txBody>
      </p:sp>
      <p:sp>
        <p:nvSpPr>
          <p:cNvPr id="82" name="object 48">
            <a:extLst>
              <a:ext uri="{FF2B5EF4-FFF2-40B4-BE49-F238E27FC236}">
                <a16:creationId xmlns:a16="http://schemas.microsoft.com/office/drawing/2014/main" id="{82028C1B-58B1-8EDD-B10D-397646C4DC29}"/>
              </a:ext>
            </a:extLst>
          </p:cNvPr>
          <p:cNvSpPr/>
          <p:nvPr/>
        </p:nvSpPr>
        <p:spPr>
          <a:xfrm>
            <a:off x="364818" y="8728874"/>
            <a:ext cx="1156410" cy="180000"/>
          </a:xfrm>
          <a:custGeom>
            <a:avLst/>
            <a:gdLst/>
            <a:ahLst/>
            <a:cxnLst/>
            <a:rect l="l" t="t" r="r" b="b"/>
            <a:pathLst>
              <a:path w="1530985" h="171450">
                <a:moveTo>
                  <a:pt x="1530477" y="0"/>
                </a:moveTo>
                <a:lnTo>
                  <a:pt x="0" y="0"/>
                </a:lnTo>
                <a:lnTo>
                  <a:pt x="0" y="171449"/>
                </a:lnTo>
                <a:lnTo>
                  <a:pt x="1530477" y="171449"/>
                </a:lnTo>
                <a:lnTo>
                  <a:pt x="1530477" y="0"/>
                </a:lnTo>
                <a:close/>
              </a:path>
            </a:pathLst>
          </a:custGeom>
          <a:solidFill>
            <a:srgbClr val="FF8E0D"/>
          </a:solidFill>
        </p:spPr>
        <p:txBody>
          <a:bodyPr wrap="square" lIns="0" tIns="0" rIns="0" bIns="0" rtlCol="0"/>
          <a:lstStyle/>
          <a:p>
            <a:endParaRPr lang="pt-BR" noProof="0" dirty="0"/>
          </a:p>
        </p:txBody>
      </p:sp>
      <p:sp>
        <p:nvSpPr>
          <p:cNvPr id="83" name="object 48">
            <a:extLst>
              <a:ext uri="{FF2B5EF4-FFF2-40B4-BE49-F238E27FC236}">
                <a16:creationId xmlns:a16="http://schemas.microsoft.com/office/drawing/2014/main" id="{0AE09D24-A176-540C-36A0-09236B843110}"/>
              </a:ext>
            </a:extLst>
          </p:cNvPr>
          <p:cNvSpPr/>
          <p:nvPr/>
        </p:nvSpPr>
        <p:spPr>
          <a:xfrm>
            <a:off x="4119613" y="8750521"/>
            <a:ext cx="2016000" cy="180000"/>
          </a:xfrm>
          <a:custGeom>
            <a:avLst/>
            <a:gdLst/>
            <a:ahLst/>
            <a:cxnLst/>
            <a:rect l="l" t="t" r="r" b="b"/>
            <a:pathLst>
              <a:path w="1530985" h="171450">
                <a:moveTo>
                  <a:pt x="1530477" y="0"/>
                </a:moveTo>
                <a:lnTo>
                  <a:pt x="0" y="0"/>
                </a:lnTo>
                <a:lnTo>
                  <a:pt x="0" y="171449"/>
                </a:lnTo>
                <a:lnTo>
                  <a:pt x="1530477" y="171449"/>
                </a:lnTo>
                <a:lnTo>
                  <a:pt x="1530477" y="0"/>
                </a:lnTo>
                <a:close/>
              </a:path>
            </a:pathLst>
          </a:custGeom>
          <a:solidFill>
            <a:srgbClr val="FF8E0D"/>
          </a:solidFill>
        </p:spPr>
        <p:txBody>
          <a:bodyPr wrap="square" lIns="0" tIns="0" rIns="0" bIns="0" rtlCol="0"/>
          <a:lstStyle/>
          <a:p>
            <a:endParaRPr lang="pt-BR" noProof="0" dirty="0"/>
          </a:p>
        </p:txBody>
      </p:sp>
      <p:sp>
        <p:nvSpPr>
          <p:cNvPr id="85" name="object 34">
            <a:extLst>
              <a:ext uri="{FF2B5EF4-FFF2-40B4-BE49-F238E27FC236}">
                <a16:creationId xmlns:a16="http://schemas.microsoft.com/office/drawing/2014/main" id="{394116E2-ED1F-221F-98A4-70ECB5557D29}"/>
              </a:ext>
            </a:extLst>
          </p:cNvPr>
          <p:cNvSpPr txBox="1"/>
          <p:nvPr/>
        </p:nvSpPr>
        <p:spPr>
          <a:xfrm>
            <a:off x="372534" y="8329777"/>
            <a:ext cx="116903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pt-BR" sz="950" dirty="0">
                <a:solidFill>
                  <a:schemeClr val="tx1"/>
                </a:solidFill>
                <a:latin typeface="Gill Sans MT"/>
                <a:cs typeface="Gill Sans MT"/>
              </a:rPr>
              <a:t>Mediana</a:t>
            </a:r>
            <a:r>
              <a:rPr lang="pt-BR" sz="950" spc="5" dirty="0">
                <a:solidFill>
                  <a:schemeClr val="tx1"/>
                </a:solidFill>
                <a:latin typeface="Gill Sans MT"/>
                <a:cs typeface="Gill Sans MT"/>
              </a:rPr>
              <a:t> </a:t>
            </a:r>
            <a:r>
              <a:rPr lang="pt-BR" sz="950" dirty="0">
                <a:solidFill>
                  <a:schemeClr val="tx1"/>
                </a:solidFill>
                <a:latin typeface="Gill Sans MT"/>
                <a:cs typeface="Gill Sans MT"/>
              </a:rPr>
              <a:t>dos</a:t>
            </a:r>
            <a:r>
              <a:rPr lang="pt-BR" sz="950" spc="10" dirty="0">
                <a:solidFill>
                  <a:schemeClr val="tx1"/>
                </a:solidFill>
                <a:latin typeface="Gill Sans MT"/>
                <a:cs typeface="Gill Sans MT"/>
              </a:rPr>
              <a:t> </a:t>
            </a:r>
            <a:r>
              <a:rPr lang="pt-BR" sz="950" dirty="0">
                <a:solidFill>
                  <a:schemeClr val="tx1"/>
                </a:solidFill>
                <a:latin typeface="Gill Sans MT"/>
                <a:cs typeface="Gill Sans MT"/>
              </a:rPr>
              <a:t>Planos</a:t>
            </a:r>
            <a:r>
              <a:rPr lang="pt-BR" sz="950" spc="10" dirty="0">
                <a:solidFill>
                  <a:schemeClr val="tx1"/>
                </a:solidFill>
                <a:latin typeface="Gill Sans MT"/>
                <a:cs typeface="Gill Sans MT"/>
              </a:rPr>
              <a:t> </a:t>
            </a:r>
            <a:r>
              <a:rPr lang="pt-BR" sz="950" spc="-80" dirty="0">
                <a:solidFill>
                  <a:schemeClr val="tx1"/>
                </a:solidFill>
                <a:latin typeface="Gill Sans MT"/>
                <a:cs typeface="Gill Sans MT"/>
              </a:rPr>
              <a:t>CD</a:t>
            </a:r>
            <a:endParaRPr lang="pt-BR" sz="950" dirty="0">
              <a:solidFill>
                <a:schemeClr val="tx1"/>
              </a:solidFill>
              <a:latin typeface="Gill Sans MT"/>
              <a:cs typeface="Gill Sans MT"/>
            </a:endParaRPr>
          </a:p>
        </p:txBody>
      </p:sp>
      <p:sp>
        <p:nvSpPr>
          <p:cNvPr id="86" name="object 33">
            <a:extLst>
              <a:ext uri="{FF2B5EF4-FFF2-40B4-BE49-F238E27FC236}">
                <a16:creationId xmlns:a16="http://schemas.microsoft.com/office/drawing/2014/main" id="{FFF59951-4A54-133D-65E1-0DC46C6438C7}"/>
              </a:ext>
            </a:extLst>
          </p:cNvPr>
          <p:cNvSpPr txBox="1"/>
          <p:nvPr/>
        </p:nvSpPr>
        <p:spPr>
          <a:xfrm>
            <a:off x="355152" y="8740841"/>
            <a:ext cx="88328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pt-BR" sz="950" spc="-60" dirty="0">
                <a:solidFill>
                  <a:srgbClr val="323031"/>
                </a:solidFill>
                <a:latin typeface="Gill Sans MT"/>
                <a:cs typeface="Gill Sans MT"/>
              </a:rPr>
              <a:t>INPC</a:t>
            </a:r>
            <a:r>
              <a:rPr lang="pt-BR" sz="950" spc="-40" dirty="0">
                <a:solidFill>
                  <a:srgbClr val="323031"/>
                </a:solidFill>
                <a:latin typeface="Gill Sans MT"/>
                <a:cs typeface="Gill Sans MT"/>
              </a:rPr>
              <a:t> </a:t>
            </a:r>
            <a:r>
              <a:rPr lang="pt-BR" sz="950" spc="-90" dirty="0">
                <a:solidFill>
                  <a:srgbClr val="323031"/>
                </a:solidFill>
                <a:latin typeface="Gill Sans MT"/>
                <a:cs typeface="Gill Sans MT"/>
              </a:rPr>
              <a:t>+</a:t>
            </a:r>
            <a:r>
              <a:rPr lang="pt-BR" sz="950" spc="-35" dirty="0">
                <a:solidFill>
                  <a:srgbClr val="323031"/>
                </a:solidFill>
                <a:latin typeface="Gill Sans MT"/>
                <a:cs typeface="Gill Sans MT"/>
              </a:rPr>
              <a:t> </a:t>
            </a:r>
            <a:r>
              <a:rPr lang="pt-BR" sz="950" spc="-10" dirty="0">
                <a:solidFill>
                  <a:srgbClr val="323031"/>
                </a:solidFill>
                <a:latin typeface="Gill Sans MT"/>
                <a:cs typeface="Gill Sans MT"/>
              </a:rPr>
              <a:t>4,25%</a:t>
            </a:r>
            <a:r>
              <a:rPr lang="pt-BR" sz="950" spc="-35" dirty="0">
                <a:solidFill>
                  <a:srgbClr val="323031"/>
                </a:solidFill>
                <a:latin typeface="Gill Sans MT"/>
                <a:cs typeface="Gill Sans MT"/>
              </a:rPr>
              <a:t> </a:t>
            </a:r>
            <a:r>
              <a:rPr lang="pt-BR" sz="950" spc="-20" dirty="0">
                <a:solidFill>
                  <a:srgbClr val="323031"/>
                </a:solidFill>
                <a:latin typeface="Gill Sans MT"/>
                <a:cs typeface="Gill Sans MT"/>
              </a:rPr>
              <a:t>a.a.</a:t>
            </a:r>
            <a:endParaRPr lang="pt-BR" sz="950" dirty="0">
              <a:latin typeface="Gill Sans MT"/>
              <a:cs typeface="Gill Sans MT"/>
            </a:endParaRPr>
          </a:p>
        </p:txBody>
      </p:sp>
      <p:sp>
        <p:nvSpPr>
          <p:cNvPr id="87" name="object 55">
            <a:extLst>
              <a:ext uri="{FF2B5EF4-FFF2-40B4-BE49-F238E27FC236}">
                <a16:creationId xmlns:a16="http://schemas.microsoft.com/office/drawing/2014/main" id="{91741CB9-D9F2-69E8-FC94-1F02889FE642}"/>
              </a:ext>
            </a:extLst>
          </p:cNvPr>
          <p:cNvSpPr txBox="1"/>
          <p:nvPr/>
        </p:nvSpPr>
        <p:spPr>
          <a:xfrm>
            <a:off x="4151337" y="8351272"/>
            <a:ext cx="116903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pt-BR" sz="950" dirty="0">
                <a:solidFill>
                  <a:srgbClr val="323031"/>
                </a:solidFill>
                <a:latin typeface="Gill Sans MT"/>
                <a:cs typeface="Gill Sans MT"/>
              </a:rPr>
              <a:t>Mediana</a:t>
            </a:r>
            <a:r>
              <a:rPr lang="pt-BR" sz="950" spc="5" dirty="0">
                <a:solidFill>
                  <a:srgbClr val="323031"/>
                </a:solidFill>
                <a:latin typeface="Gill Sans MT"/>
                <a:cs typeface="Gill Sans MT"/>
              </a:rPr>
              <a:t> </a:t>
            </a:r>
            <a:r>
              <a:rPr lang="pt-BR" sz="950" dirty="0">
                <a:solidFill>
                  <a:srgbClr val="323031"/>
                </a:solidFill>
                <a:latin typeface="Gill Sans MT"/>
                <a:cs typeface="Gill Sans MT"/>
              </a:rPr>
              <a:t>dos</a:t>
            </a:r>
            <a:r>
              <a:rPr lang="pt-BR" sz="950" spc="10" dirty="0">
                <a:solidFill>
                  <a:srgbClr val="323031"/>
                </a:solidFill>
                <a:latin typeface="Gill Sans MT"/>
                <a:cs typeface="Gill Sans MT"/>
              </a:rPr>
              <a:t> </a:t>
            </a:r>
            <a:r>
              <a:rPr lang="pt-BR" sz="950" dirty="0">
                <a:solidFill>
                  <a:srgbClr val="323031"/>
                </a:solidFill>
                <a:latin typeface="Gill Sans MT"/>
                <a:cs typeface="Gill Sans MT"/>
              </a:rPr>
              <a:t>Planos</a:t>
            </a:r>
            <a:r>
              <a:rPr lang="pt-BR" sz="950" spc="10" dirty="0">
                <a:solidFill>
                  <a:srgbClr val="323031"/>
                </a:solidFill>
                <a:latin typeface="Gill Sans MT"/>
                <a:cs typeface="Gill Sans MT"/>
              </a:rPr>
              <a:t> </a:t>
            </a:r>
            <a:r>
              <a:rPr lang="pt-BR" sz="950" spc="-80" dirty="0">
                <a:solidFill>
                  <a:srgbClr val="323031"/>
                </a:solidFill>
                <a:latin typeface="Gill Sans MT"/>
                <a:cs typeface="Gill Sans MT"/>
              </a:rPr>
              <a:t>CD</a:t>
            </a:r>
            <a:endParaRPr lang="pt-BR" sz="950" dirty="0">
              <a:latin typeface="Gill Sans MT"/>
              <a:cs typeface="Gill Sans MT"/>
            </a:endParaRPr>
          </a:p>
        </p:txBody>
      </p:sp>
      <p:sp>
        <p:nvSpPr>
          <p:cNvPr id="88" name="object 54">
            <a:extLst>
              <a:ext uri="{FF2B5EF4-FFF2-40B4-BE49-F238E27FC236}">
                <a16:creationId xmlns:a16="http://schemas.microsoft.com/office/drawing/2014/main" id="{1258E869-A5D5-EE74-29F1-4DE03A74193C}"/>
              </a:ext>
            </a:extLst>
          </p:cNvPr>
          <p:cNvSpPr txBox="1"/>
          <p:nvPr/>
        </p:nvSpPr>
        <p:spPr>
          <a:xfrm>
            <a:off x="4168033" y="8744347"/>
            <a:ext cx="88328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pt-BR" sz="950" spc="-60" dirty="0">
                <a:solidFill>
                  <a:srgbClr val="323031"/>
                </a:solidFill>
                <a:latin typeface="Gill Sans MT"/>
                <a:cs typeface="Gill Sans MT"/>
              </a:rPr>
              <a:t>INPC</a:t>
            </a:r>
            <a:r>
              <a:rPr lang="pt-BR" sz="950" spc="-40" dirty="0">
                <a:solidFill>
                  <a:srgbClr val="323031"/>
                </a:solidFill>
                <a:latin typeface="Gill Sans MT"/>
                <a:cs typeface="Gill Sans MT"/>
              </a:rPr>
              <a:t> </a:t>
            </a:r>
            <a:r>
              <a:rPr lang="pt-BR" sz="950" spc="-90" dirty="0">
                <a:solidFill>
                  <a:srgbClr val="323031"/>
                </a:solidFill>
                <a:latin typeface="Gill Sans MT"/>
                <a:cs typeface="Gill Sans MT"/>
              </a:rPr>
              <a:t>+</a:t>
            </a:r>
            <a:r>
              <a:rPr lang="pt-BR" sz="950" spc="-35" dirty="0">
                <a:solidFill>
                  <a:srgbClr val="323031"/>
                </a:solidFill>
                <a:latin typeface="Gill Sans MT"/>
                <a:cs typeface="Gill Sans MT"/>
              </a:rPr>
              <a:t> </a:t>
            </a:r>
            <a:r>
              <a:rPr lang="pt-BR" sz="950" spc="-10" dirty="0">
                <a:solidFill>
                  <a:srgbClr val="323031"/>
                </a:solidFill>
                <a:latin typeface="Gill Sans MT"/>
                <a:cs typeface="Gill Sans MT"/>
              </a:rPr>
              <a:t>4,25%</a:t>
            </a:r>
            <a:r>
              <a:rPr lang="pt-BR" sz="950" spc="-35" dirty="0">
                <a:solidFill>
                  <a:srgbClr val="323031"/>
                </a:solidFill>
                <a:latin typeface="Gill Sans MT"/>
                <a:cs typeface="Gill Sans MT"/>
              </a:rPr>
              <a:t> </a:t>
            </a:r>
            <a:r>
              <a:rPr lang="pt-BR" sz="950" spc="-20" dirty="0">
                <a:solidFill>
                  <a:srgbClr val="323031"/>
                </a:solidFill>
                <a:latin typeface="Gill Sans MT"/>
                <a:cs typeface="Gill Sans MT"/>
              </a:rPr>
              <a:t>a.a.</a:t>
            </a:r>
            <a:endParaRPr lang="pt-BR" sz="950" dirty="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pt-BR" spc="-30" noProof="0" dirty="0">
                <a:solidFill>
                  <a:srgbClr val="FF8E0D"/>
                </a:solidFill>
              </a:rPr>
              <a:t>Informativo</a:t>
            </a:r>
            <a:r>
              <a:rPr lang="pt-BR" spc="-170" noProof="0" dirty="0">
                <a:solidFill>
                  <a:srgbClr val="FF8E0D"/>
                </a:solidFill>
              </a:rPr>
              <a:t> </a:t>
            </a:r>
            <a:r>
              <a:rPr lang="pt-BR" b="1" spc="-190" noProof="0" dirty="0">
                <a:solidFill>
                  <a:srgbClr val="FF8E0D"/>
                </a:solidFill>
                <a:latin typeface="Arial"/>
                <a:cs typeface="Arial"/>
              </a:rPr>
              <a:t>FEF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43530" y="204527"/>
            <a:ext cx="263020" cy="167474"/>
            <a:chOff x="0" y="217577"/>
            <a:chExt cx="266700" cy="167474"/>
          </a:xfrm>
        </p:grpSpPr>
        <p:sp>
          <p:nvSpPr>
            <p:cNvPr id="4" name="object 4"/>
            <p:cNvSpPr/>
            <p:nvPr/>
          </p:nvSpPr>
          <p:spPr>
            <a:xfrm>
              <a:off x="0" y="217577"/>
              <a:ext cx="266700" cy="0"/>
            </a:xfrm>
            <a:custGeom>
              <a:avLst/>
              <a:gdLst/>
              <a:ahLst/>
              <a:cxnLst/>
              <a:rect l="l" t="t" r="r" b="b"/>
              <a:pathLst>
                <a:path w="266700">
                  <a:moveTo>
                    <a:pt x="0" y="0"/>
                  </a:moveTo>
                  <a:lnTo>
                    <a:pt x="266581" y="0"/>
                  </a:lnTo>
                </a:path>
              </a:pathLst>
            </a:custGeom>
            <a:ln w="25400">
              <a:solidFill>
                <a:srgbClr val="FF8F0D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273403"/>
              <a:ext cx="266700" cy="0"/>
            </a:xfrm>
            <a:custGeom>
              <a:avLst/>
              <a:gdLst/>
              <a:ahLst/>
              <a:cxnLst/>
              <a:rect l="l" t="t" r="r" b="b"/>
              <a:pathLst>
                <a:path w="266700">
                  <a:moveTo>
                    <a:pt x="0" y="0"/>
                  </a:moveTo>
                  <a:lnTo>
                    <a:pt x="266581" y="0"/>
                  </a:lnTo>
                </a:path>
              </a:pathLst>
            </a:custGeom>
            <a:ln w="25400">
              <a:solidFill>
                <a:srgbClr val="FF8F0D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329225"/>
              <a:ext cx="266700" cy="0"/>
            </a:xfrm>
            <a:custGeom>
              <a:avLst/>
              <a:gdLst/>
              <a:ahLst/>
              <a:cxnLst/>
              <a:rect l="l" t="t" r="r" b="b"/>
              <a:pathLst>
                <a:path w="266700">
                  <a:moveTo>
                    <a:pt x="0" y="0"/>
                  </a:moveTo>
                  <a:lnTo>
                    <a:pt x="266581" y="0"/>
                  </a:lnTo>
                </a:path>
              </a:pathLst>
            </a:custGeom>
            <a:ln w="25400">
              <a:solidFill>
                <a:srgbClr val="FF8F0D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385051"/>
              <a:ext cx="266700" cy="0"/>
            </a:xfrm>
            <a:custGeom>
              <a:avLst/>
              <a:gdLst/>
              <a:ahLst/>
              <a:cxnLst/>
              <a:rect l="l" t="t" r="r" b="b"/>
              <a:pathLst>
                <a:path w="266700">
                  <a:moveTo>
                    <a:pt x="0" y="0"/>
                  </a:moveTo>
                  <a:lnTo>
                    <a:pt x="266581" y="0"/>
                  </a:lnTo>
                </a:path>
              </a:pathLst>
            </a:custGeom>
            <a:ln w="25400">
              <a:solidFill>
                <a:srgbClr val="FF8F0D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5929240" y="199101"/>
            <a:ext cx="1398246" cy="214801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lang="pt-BR" sz="1300" b="1" spc="-10" noProof="0" dirty="0">
                <a:solidFill>
                  <a:srgbClr val="FFFFFF"/>
                </a:solidFill>
                <a:latin typeface="Arial"/>
                <a:cs typeface="Arial"/>
              </a:rPr>
              <a:t>JUNHO/2026</a:t>
            </a:r>
            <a:endParaRPr lang="pt-BR" sz="1300" noProof="0" dirty="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5610603" y="131345"/>
            <a:ext cx="1958975" cy="353695"/>
            <a:chOff x="5610603" y="131345"/>
            <a:chExt cx="1958975" cy="353695"/>
          </a:xfrm>
        </p:grpSpPr>
        <p:sp>
          <p:nvSpPr>
            <p:cNvPr id="14" name="object 14"/>
            <p:cNvSpPr/>
            <p:nvPr/>
          </p:nvSpPr>
          <p:spPr>
            <a:xfrm>
              <a:off x="5620128" y="140870"/>
              <a:ext cx="1939925" cy="334645"/>
            </a:xfrm>
            <a:custGeom>
              <a:avLst/>
              <a:gdLst/>
              <a:ahLst/>
              <a:cxnLst/>
              <a:rect l="l" t="t" r="r" b="b"/>
              <a:pathLst>
                <a:path w="1939925" h="334645">
                  <a:moveTo>
                    <a:pt x="1606092" y="166166"/>
                  </a:moveTo>
                  <a:lnTo>
                    <a:pt x="1606092" y="93929"/>
                  </a:lnTo>
                  <a:lnTo>
                    <a:pt x="1598711" y="57371"/>
                  </a:lnTo>
                  <a:lnTo>
                    <a:pt x="1578583" y="27514"/>
                  </a:lnTo>
                  <a:lnTo>
                    <a:pt x="1548726" y="7382"/>
                  </a:lnTo>
                  <a:lnTo>
                    <a:pt x="1512163" y="0"/>
                  </a:lnTo>
                  <a:lnTo>
                    <a:pt x="93929" y="0"/>
                  </a:lnTo>
                  <a:lnTo>
                    <a:pt x="57366" y="7382"/>
                  </a:lnTo>
                  <a:lnTo>
                    <a:pt x="27509" y="27514"/>
                  </a:lnTo>
                  <a:lnTo>
                    <a:pt x="7380" y="57371"/>
                  </a:lnTo>
                  <a:lnTo>
                    <a:pt x="0" y="93929"/>
                  </a:lnTo>
                  <a:lnTo>
                    <a:pt x="0" y="240169"/>
                  </a:lnTo>
                  <a:lnTo>
                    <a:pt x="7380" y="276732"/>
                  </a:lnTo>
                  <a:lnTo>
                    <a:pt x="27509" y="306589"/>
                  </a:lnTo>
                  <a:lnTo>
                    <a:pt x="57366" y="326718"/>
                  </a:lnTo>
                  <a:lnTo>
                    <a:pt x="93929" y="334098"/>
                  </a:lnTo>
                  <a:lnTo>
                    <a:pt x="1939876" y="334098"/>
                  </a:lnTo>
                </a:path>
              </a:pathLst>
            </a:custGeom>
            <a:ln w="19050">
              <a:solidFill>
                <a:srgbClr val="FF8F0D"/>
              </a:solidFill>
            </a:ln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78596" y="297511"/>
              <a:ext cx="95250" cy="95250"/>
            </a:xfrm>
            <a:prstGeom prst="rect">
              <a:avLst/>
            </a:prstGeom>
          </p:spPr>
        </p:pic>
      </p:grpSp>
      <p:grpSp>
        <p:nvGrpSpPr>
          <p:cNvPr id="16" name="object 16"/>
          <p:cNvGrpSpPr/>
          <p:nvPr/>
        </p:nvGrpSpPr>
        <p:grpSpPr>
          <a:xfrm>
            <a:off x="-8665" y="10152380"/>
            <a:ext cx="7560309" cy="541020"/>
            <a:chOff x="0" y="10151300"/>
            <a:chExt cx="7560309" cy="541020"/>
          </a:xfrm>
        </p:grpSpPr>
        <p:sp>
          <p:nvSpPr>
            <p:cNvPr id="17" name="object 17"/>
            <p:cNvSpPr/>
            <p:nvPr/>
          </p:nvSpPr>
          <p:spPr>
            <a:xfrm>
              <a:off x="0" y="10151300"/>
              <a:ext cx="7560309" cy="541020"/>
            </a:xfrm>
            <a:custGeom>
              <a:avLst/>
              <a:gdLst/>
              <a:ahLst/>
              <a:cxnLst/>
              <a:rect l="l" t="t" r="r" b="b"/>
              <a:pathLst>
                <a:path w="7560309" h="541020">
                  <a:moveTo>
                    <a:pt x="7560005" y="0"/>
                  </a:moveTo>
                  <a:lnTo>
                    <a:pt x="0" y="0"/>
                  </a:lnTo>
                  <a:lnTo>
                    <a:pt x="0" y="540702"/>
                  </a:lnTo>
                  <a:lnTo>
                    <a:pt x="7560005" y="540702"/>
                  </a:lnTo>
                  <a:lnTo>
                    <a:pt x="7560005" y="0"/>
                  </a:lnTo>
                  <a:close/>
                </a:path>
              </a:pathLst>
            </a:custGeom>
            <a:solidFill>
              <a:srgbClr val="33384C"/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18" name="object 18"/>
            <p:cNvSpPr/>
            <p:nvPr/>
          </p:nvSpPr>
          <p:spPr>
            <a:xfrm>
              <a:off x="6997598" y="10317264"/>
              <a:ext cx="220979" cy="205104"/>
            </a:xfrm>
            <a:custGeom>
              <a:avLst/>
              <a:gdLst/>
              <a:ahLst/>
              <a:cxnLst/>
              <a:rect l="l" t="t" r="r" b="b"/>
              <a:pathLst>
                <a:path w="220979" h="205104">
                  <a:moveTo>
                    <a:pt x="220408" y="0"/>
                  </a:moveTo>
                  <a:lnTo>
                    <a:pt x="0" y="0"/>
                  </a:lnTo>
                  <a:lnTo>
                    <a:pt x="0" y="204774"/>
                  </a:lnTo>
                  <a:lnTo>
                    <a:pt x="220408" y="204774"/>
                  </a:lnTo>
                  <a:lnTo>
                    <a:pt x="220408" y="0"/>
                  </a:lnTo>
                  <a:close/>
                </a:path>
              </a:pathLst>
            </a:custGeom>
            <a:solidFill>
              <a:srgbClr val="FF8F0D"/>
            </a:solidFill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pic>
          <p:nvPicPr>
            <p:cNvPr id="19" name="object 1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2002" y="10270868"/>
              <a:ext cx="809995" cy="301578"/>
            </a:xfrm>
            <a:prstGeom prst="rect">
              <a:avLst/>
            </a:prstGeom>
          </p:spPr>
        </p:pic>
      </p:grpSp>
      <p:sp>
        <p:nvSpPr>
          <p:cNvPr id="20" name="object 20"/>
          <p:cNvSpPr/>
          <p:nvPr/>
        </p:nvSpPr>
        <p:spPr>
          <a:xfrm>
            <a:off x="270515" y="1376943"/>
            <a:ext cx="7015470" cy="72500"/>
          </a:xfrm>
          <a:custGeom>
            <a:avLst/>
            <a:gdLst/>
            <a:ahLst/>
            <a:cxnLst/>
            <a:rect l="l" t="t" r="r" b="b"/>
            <a:pathLst>
              <a:path w="6858000">
                <a:moveTo>
                  <a:pt x="0" y="0"/>
                </a:moveTo>
                <a:lnTo>
                  <a:pt x="6858000" y="0"/>
                </a:lnTo>
              </a:path>
            </a:pathLst>
          </a:custGeom>
          <a:ln w="19304">
            <a:solidFill>
              <a:srgbClr val="FF8F0D"/>
            </a:solidFill>
          </a:ln>
        </p:spPr>
        <p:txBody>
          <a:bodyPr wrap="square" lIns="0" tIns="0" rIns="0" bIns="0" rtlCol="0"/>
          <a:lstStyle/>
          <a:p>
            <a:endParaRPr lang="pt-BR" noProof="0" dirty="0"/>
          </a:p>
        </p:txBody>
      </p:sp>
      <p:sp>
        <p:nvSpPr>
          <p:cNvPr id="21" name="object 21"/>
          <p:cNvSpPr/>
          <p:nvPr/>
        </p:nvSpPr>
        <p:spPr>
          <a:xfrm>
            <a:off x="236993" y="4779313"/>
            <a:ext cx="7003330" cy="52951"/>
          </a:xfrm>
          <a:custGeom>
            <a:avLst/>
            <a:gdLst/>
            <a:ahLst/>
            <a:cxnLst/>
            <a:rect l="l" t="t" r="r" b="b"/>
            <a:pathLst>
              <a:path w="6858000">
                <a:moveTo>
                  <a:pt x="0" y="0"/>
                </a:moveTo>
                <a:lnTo>
                  <a:pt x="6858000" y="0"/>
                </a:lnTo>
              </a:path>
            </a:pathLst>
          </a:custGeom>
          <a:ln w="19304">
            <a:solidFill>
              <a:srgbClr val="FF8F0D"/>
            </a:solidFill>
          </a:ln>
        </p:spPr>
        <p:txBody>
          <a:bodyPr wrap="square" lIns="0" tIns="0" rIns="0" bIns="0" rtlCol="0"/>
          <a:lstStyle/>
          <a:p>
            <a:endParaRPr lang="pt-BR" noProof="0" dirty="0"/>
          </a:p>
        </p:txBody>
      </p:sp>
      <p:sp>
        <p:nvSpPr>
          <p:cNvPr id="22" name="object 22"/>
          <p:cNvSpPr txBox="1"/>
          <p:nvPr/>
        </p:nvSpPr>
        <p:spPr>
          <a:xfrm>
            <a:off x="270514" y="795312"/>
            <a:ext cx="7698736" cy="532197"/>
          </a:xfrm>
          <a:prstGeom prst="rect">
            <a:avLst/>
          </a:prstGeom>
        </p:spPr>
        <p:txBody>
          <a:bodyPr vert="horz" wrap="square" lIns="0" tIns="69850" rIns="0" bIns="0" rtlCol="0">
            <a:spAutoFit/>
          </a:bodyPr>
          <a:lstStyle/>
          <a:p>
            <a:pPr marL="12700" marR="770255" algn="just">
              <a:spcBef>
                <a:spcPts val="550"/>
              </a:spcBef>
            </a:pPr>
            <a:r>
              <a:rPr lang="pt-BR" sz="1500" spc="-90" noProof="0" dirty="0">
                <a:solidFill>
                  <a:srgbClr val="33384C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RENTABILIDADE BRUTA DA CARTEIRA DE INVESTIMENTOS DO PLANO FIPECq ENTES FEDERATIVOS</a:t>
            </a:r>
          </a:p>
        </p:txBody>
      </p:sp>
      <p:sp>
        <p:nvSpPr>
          <p:cNvPr id="44" name="object 44"/>
          <p:cNvSpPr txBox="1"/>
          <p:nvPr/>
        </p:nvSpPr>
        <p:spPr>
          <a:xfrm>
            <a:off x="231020" y="4215195"/>
            <a:ext cx="7738230" cy="532197"/>
          </a:xfrm>
          <a:prstGeom prst="rect">
            <a:avLst/>
          </a:prstGeom>
        </p:spPr>
        <p:txBody>
          <a:bodyPr vert="horz" wrap="square" lIns="0" tIns="69850" rIns="0" bIns="0" rtlCol="0">
            <a:spAutoFit/>
          </a:bodyPr>
          <a:lstStyle/>
          <a:p>
            <a:pPr marL="12700" marR="770255" algn="just">
              <a:spcBef>
                <a:spcPts val="550"/>
              </a:spcBef>
            </a:pPr>
            <a:r>
              <a:rPr lang="pt-BR" sz="1500" spc="-90" noProof="0" dirty="0">
                <a:solidFill>
                  <a:srgbClr val="33384C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COMPARATIVO COM OS FUNDOS DE INVESTIMENTOS DE PREVIDÊNCIA LISTADOS NA ANBIMA</a:t>
            </a:r>
            <a:endParaRPr lang="pt-BR" sz="1500" noProof="0" dirty="0">
              <a:solidFill>
                <a:schemeClr val="tx1">
                  <a:lumMod val="65000"/>
                  <a:lumOff val="3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49" name="object 49"/>
          <p:cNvSpPr txBox="1">
            <a:spLocks noGrp="1"/>
          </p:cNvSpPr>
          <p:nvPr>
            <p:ph type="dt" sz="half" idx="6"/>
          </p:nvPr>
        </p:nvSpPr>
        <p:spPr>
          <a:xfrm>
            <a:off x="3478297" y="10348293"/>
            <a:ext cx="3660775" cy="2821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40"/>
              </a:lnSpc>
              <a:tabLst>
                <a:tab pos="3597910" algn="l"/>
              </a:tabLst>
            </a:pPr>
            <a:r>
              <a:rPr lang="pt-BR" spc="-10" noProof="0" dirty="0"/>
              <a:t>fipecq.org.br</a:t>
            </a:r>
            <a:r>
              <a:rPr lang="pt-BR" noProof="0" dirty="0"/>
              <a:t>	</a:t>
            </a:r>
            <a:endParaRPr lang="pt-BR" sz="1425" b="1" spc="-82" baseline="2923" noProof="0" dirty="0">
              <a:solidFill>
                <a:srgbClr val="000000"/>
              </a:solidFill>
              <a:latin typeface="Roboto Cn"/>
            </a:endParaRPr>
          </a:p>
          <a:p>
            <a:pPr>
              <a:lnSpc>
                <a:spcPts val="1140"/>
              </a:lnSpc>
              <a:tabLst>
                <a:tab pos="3597910" algn="l"/>
              </a:tabLst>
            </a:pPr>
            <a:endParaRPr lang="pt-BR" sz="1425" baseline="2923" noProof="0" dirty="0">
              <a:latin typeface="Roboto Cn"/>
              <a:cs typeface="Roboto Cn"/>
            </a:endParaRPr>
          </a:p>
        </p:txBody>
      </p:sp>
      <p:sp>
        <p:nvSpPr>
          <p:cNvPr id="50" name="object 5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0"/>
              </a:lnSpc>
            </a:pPr>
            <a:r>
              <a:rPr lang="pt-BR" spc="-10" noProof="0" dirty="0"/>
              <a:t>fipecq.org.br</a:t>
            </a:r>
          </a:p>
        </p:txBody>
      </p:sp>
      <p:sp>
        <p:nvSpPr>
          <p:cNvPr id="51" name="object 51"/>
          <p:cNvSpPr txBox="1">
            <a:spLocks noGrp="1"/>
          </p:cNvSpPr>
          <p:nvPr>
            <p:ph type="sldNum" sz="quarter" idx="7"/>
          </p:nvPr>
        </p:nvSpPr>
        <p:spPr>
          <a:xfrm>
            <a:off x="7043399" y="10339533"/>
            <a:ext cx="151765" cy="170179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lang="pt-BR" spc="-50" noProof="0"/>
              <a:t>3</a:t>
            </a:fld>
            <a:endParaRPr lang="pt-BR" spc="-50" noProof="0" dirty="0"/>
          </a:p>
        </p:txBody>
      </p:sp>
      <p:grpSp>
        <p:nvGrpSpPr>
          <p:cNvPr id="54" name="object 24">
            <a:extLst>
              <a:ext uri="{FF2B5EF4-FFF2-40B4-BE49-F238E27FC236}">
                <a16:creationId xmlns:a16="http://schemas.microsoft.com/office/drawing/2014/main" id="{B5F1F051-2377-0FD6-B4FC-A553A4B33A57}"/>
              </a:ext>
            </a:extLst>
          </p:cNvPr>
          <p:cNvGrpSpPr/>
          <p:nvPr/>
        </p:nvGrpSpPr>
        <p:grpSpPr>
          <a:xfrm>
            <a:off x="311552" y="-56417299"/>
            <a:ext cx="6807730" cy="0"/>
            <a:chOff x="359999" y="3204003"/>
            <a:chExt cx="6844560" cy="0"/>
          </a:xfrm>
        </p:grpSpPr>
        <p:sp>
          <p:nvSpPr>
            <p:cNvPr id="55" name="object 25">
              <a:extLst>
                <a:ext uri="{FF2B5EF4-FFF2-40B4-BE49-F238E27FC236}">
                  <a16:creationId xmlns:a16="http://schemas.microsoft.com/office/drawing/2014/main" id="{E27650F5-B24A-D792-9DA2-B000A00CBDCB}"/>
                </a:ext>
              </a:extLst>
            </p:cNvPr>
            <p:cNvSpPr/>
            <p:nvPr/>
          </p:nvSpPr>
          <p:spPr>
            <a:xfrm>
              <a:off x="359999" y="3204003"/>
              <a:ext cx="2167255" cy="0"/>
            </a:xfrm>
            <a:custGeom>
              <a:avLst/>
              <a:gdLst/>
              <a:ahLst/>
              <a:cxnLst/>
              <a:rect l="l" t="t" r="r" b="b"/>
              <a:pathLst>
                <a:path w="2167255">
                  <a:moveTo>
                    <a:pt x="0" y="0"/>
                  </a:moveTo>
                  <a:lnTo>
                    <a:pt x="2167204" y="0"/>
                  </a:lnTo>
                </a:path>
              </a:pathLst>
            </a:custGeom>
            <a:ln w="11430">
              <a:solidFill>
                <a:srgbClr val="FF8F0D"/>
              </a:solidFill>
            </a:ln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57" name="object 27">
              <a:extLst>
                <a:ext uri="{FF2B5EF4-FFF2-40B4-BE49-F238E27FC236}">
                  <a16:creationId xmlns:a16="http://schemas.microsoft.com/office/drawing/2014/main" id="{D956FF73-59F4-ABBE-EEDF-CADC9B253A3E}"/>
                </a:ext>
              </a:extLst>
            </p:cNvPr>
            <p:cNvSpPr/>
            <p:nvPr/>
          </p:nvSpPr>
          <p:spPr>
            <a:xfrm>
              <a:off x="2859243" y="3204003"/>
              <a:ext cx="332105" cy="0"/>
            </a:xfrm>
            <a:custGeom>
              <a:avLst/>
              <a:gdLst/>
              <a:ahLst/>
              <a:cxnLst/>
              <a:rect l="l" t="t" r="r" b="b"/>
              <a:pathLst>
                <a:path w="332105">
                  <a:moveTo>
                    <a:pt x="0" y="0"/>
                  </a:moveTo>
                  <a:lnTo>
                    <a:pt x="332041" y="0"/>
                  </a:lnTo>
                </a:path>
              </a:pathLst>
            </a:custGeom>
            <a:ln w="11430">
              <a:solidFill>
                <a:srgbClr val="FF8F0D"/>
              </a:solidFill>
            </a:ln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58" name="object 28">
              <a:extLst>
                <a:ext uri="{FF2B5EF4-FFF2-40B4-BE49-F238E27FC236}">
                  <a16:creationId xmlns:a16="http://schemas.microsoft.com/office/drawing/2014/main" id="{F72F6D00-314C-0689-E235-7411F6D6B268}"/>
                </a:ext>
              </a:extLst>
            </p:cNvPr>
            <p:cNvSpPr/>
            <p:nvPr/>
          </p:nvSpPr>
          <p:spPr>
            <a:xfrm>
              <a:off x="3191287" y="3204003"/>
              <a:ext cx="332105" cy="0"/>
            </a:xfrm>
            <a:custGeom>
              <a:avLst/>
              <a:gdLst/>
              <a:ahLst/>
              <a:cxnLst/>
              <a:rect l="l" t="t" r="r" b="b"/>
              <a:pathLst>
                <a:path w="332104">
                  <a:moveTo>
                    <a:pt x="0" y="0"/>
                  </a:moveTo>
                  <a:lnTo>
                    <a:pt x="332041" y="0"/>
                  </a:lnTo>
                </a:path>
              </a:pathLst>
            </a:custGeom>
            <a:ln w="11430">
              <a:solidFill>
                <a:srgbClr val="FF8F0D"/>
              </a:solidFill>
            </a:ln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59" name="object 29">
              <a:extLst>
                <a:ext uri="{FF2B5EF4-FFF2-40B4-BE49-F238E27FC236}">
                  <a16:creationId xmlns:a16="http://schemas.microsoft.com/office/drawing/2014/main" id="{9F6C63FA-EF85-A7CB-54F4-C5BFA35F4842}"/>
                </a:ext>
              </a:extLst>
            </p:cNvPr>
            <p:cNvSpPr/>
            <p:nvPr/>
          </p:nvSpPr>
          <p:spPr>
            <a:xfrm>
              <a:off x="3523330" y="3204003"/>
              <a:ext cx="332105" cy="0"/>
            </a:xfrm>
            <a:custGeom>
              <a:avLst/>
              <a:gdLst/>
              <a:ahLst/>
              <a:cxnLst/>
              <a:rect l="l" t="t" r="r" b="b"/>
              <a:pathLst>
                <a:path w="332104">
                  <a:moveTo>
                    <a:pt x="0" y="0"/>
                  </a:moveTo>
                  <a:lnTo>
                    <a:pt x="332041" y="0"/>
                  </a:lnTo>
                </a:path>
              </a:pathLst>
            </a:custGeom>
            <a:ln w="11430">
              <a:solidFill>
                <a:srgbClr val="FF8F0D"/>
              </a:solidFill>
            </a:ln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60" name="object 30">
              <a:extLst>
                <a:ext uri="{FF2B5EF4-FFF2-40B4-BE49-F238E27FC236}">
                  <a16:creationId xmlns:a16="http://schemas.microsoft.com/office/drawing/2014/main" id="{2D4CBAB3-6FAC-3179-2A95-9700907E3088}"/>
                </a:ext>
              </a:extLst>
            </p:cNvPr>
            <p:cNvSpPr/>
            <p:nvPr/>
          </p:nvSpPr>
          <p:spPr>
            <a:xfrm>
              <a:off x="3855374" y="3204003"/>
              <a:ext cx="332105" cy="0"/>
            </a:xfrm>
            <a:custGeom>
              <a:avLst/>
              <a:gdLst/>
              <a:ahLst/>
              <a:cxnLst/>
              <a:rect l="l" t="t" r="r" b="b"/>
              <a:pathLst>
                <a:path w="332104">
                  <a:moveTo>
                    <a:pt x="0" y="0"/>
                  </a:moveTo>
                  <a:lnTo>
                    <a:pt x="332041" y="0"/>
                  </a:lnTo>
                </a:path>
              </a:pathLst>
            </a:custGeom>
            <a:ln w="11430">
              <a:solidFill>
                <a:srgbClr val="FF8F0D"/>
              </a:solidFill>
            </a:ln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61" name="object 31">
              <a:extLst>
                <a:ext uri="{FF2B5EF4-FFF2-40B4-BE49-F238E27FC236}">
                  <a16:creationId xmlns:a16="http://schemas.microsoft.com/office/drawing/2014/main" id="{342690C7-69D4-CE06-0D08-EF5CF1746373}"/>
                </a:ext>
              </a:extLst>
            </p:cNvPr>
            <p:cNvSpPr/>
            <p:nvPr/>
          </p:nvSpPr>
          <p:spPr>
            <a:xfrm>
              <a:off x="4187418" y="3204003"/>
              <a:ext cx="332105" cy="0"/>
            </a:xfrm>
            <a:custGeom>
              <a:avLst/>
              <a:gdLst/>
              <a:ahLst/>
              <a:cxnLst/>
              <a:rect l="l" t="t" r="r" b="b"/>
              <a:pathLst>
                <a:path w="332104">
                  <a:moveTo>
                    <a:pt x="0" y="0"/>
                  </a:moveTo>
                  <a:lnTo>
                    <a:pt x="332041" y="0"/>
                  </a:lnTo>
                </a:path>
              </a:pathLst>
            </a:custGeom>
            <a:ln w="11430">
              <a:solidFill>
                <a:srgbClr val="FF8F0D"/>
              </a:solidFill>
            </a:ln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62" name="object 32">
              <a:extLst>
                <a:ext uri="{FF2B5EF4-FFF2-40B4-BE49-F238E27FC236}">
                  <a16:creationId xmlns:a16="http://schemas.microsoft.com/office/drawing/2014/main" id="{FF8D1728-C510-F174-8AAD-8CC1BE9E5F16}"/>
                </a:ext>
              </a:extLst>
            </p:cNvPr>
            <p:cNvSpPr/>
            <p:nvPr/>
          </p:nvSpPr>
          <p:spPr>
            <a:xfrm>
              <a:off x="4519462" y="3204003"/>
              <a:ext cx="720090" cy="0"/>
            </a:xfrm>
            <a:custGeom>
              <a:avLst/>
              <a:gdLst/>
              <a:ahLst/>
              <a:cxnLst/>
              <a:rect l="l" t="t" r="r" b="b"/>
              <a:pathLst>
                <a:path w="720089">
                  <a:moveTo>
                    <a:pt x="0" y="0"/>
                  </a:moveTo>
                  <a:lnTo>
                    <a:pt x="720001" y="0"/>
                  </a:lnTo>
                </a:path>
              </a:pathLst>
            </a:custGeom>
            <a:ln w="11430">
              <a:solidFill>
                <a:srgbClr val="FF8F0D"/>
              </a:solidFill>
            </a:ln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63" name="object 33">
              <a:extLst>
                <a:ext uri="{FF2B5EF4-FFF2-40B4-BE49-F238E27FC236}">
                  <a16:creationId xmlns:a16="http://schemas.microsoft.com/office/drawing/2014/main" id="{B8C627E0-163A-556A-8CFC-373B7BC79BBA}"/>
                </a:ext>
              </a:extLst>
            </p:cNvPr>
            <p:cNvSpPr/>
            <p:nvPr/>
          </p:nvSpPr>
          <p:spPr>
            <a:xfrm>
              <a:off x="5239462" y="3204003"/>
              <a:ext cx="756285" cy="0"/>
            </a:xfrm>
            <a:custGeom>
              <a:avLst/>
              <a:gdLst/>
              <a:ahLst/>
              <a:cxnLst/>
              <a:rect l="l" t="t" r="r" b="b"/>
              <a:pathLst>
                <a:path w="756285">
                  <a:moveTo>
                    <a:pt x="0" y="0"/>
                  </a:moveTo>
                  <a:lnTo>
                    <a:pt x="756005" y="0"/>
                  </a:lnTo>
                </a:path>
              </a:pathLst>
            </a:custGeom>
            <a:ln w="11430">
              <a:solidFill>
                <a:srgbClr val="FF8F0D"/>
              </a:solidFill>
            </a:ln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64" name="object 34">
              <a:extLst>
                <a:ext uri="{FF2B5EF4-FFF2-40B4-BE49-F238E27FC236}">
                  <a16:creationId xmlns:a16="http://schemas.microsoft.com/office/drawing/2014/main" id="{754BEF41-7CA5-AEF1-7FCB-31A4CAC54495}"/>
                </a:ext>
              </a:extLst>
            </p:cNvPr>
            <p:cNvSpPr/>
            <p:nvPr/>
          </p:nvSpPr>
          <p:spPr>
            <a:xfrm>
              <a:off x="5995461" y="3204003"/>
              <a:ext cx="663575" cy="0"/>
            </a:xfrm>
            <a:custGeom>
              <a:avLst/>
              <a:gdLst/>
              <a:ahLst/>
              <a:cxnLst/>
              <a:rect l="l" t="t" r="r" b="b"/>
              <a:pathLst>
                <a:path w="663575">
                  <a:moveTo>
                    <a:pt x="0" y="0"/>
                  </a:moveTo>
                  <a:lnTo>
                    <a:pt x="662990" y="0"/>
                  </a:lnTo>
                </a:path>
              </a:pathLst>
            </a:custGeom>
            <a:ln w="11430">
              <a:solidFill>
                <a:srgbClr val="FF8F0D"/>
              </a:solidFill>
            </a:ln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65" name="object 35">
              <a:extLst>
                <a:ext uri="{FF2B5EF4-FFF2-40B4-BE49-F238E27FC236}">
                  <a16:creationId xmlns:a16="http://schemas.microsoft.com/office/drawing/2014/main" id="{0D1C719C-C9AC-F572-21CD-37D9980C5C18}"/>
                </a:ext>
              </a:extLst>
            </p:cNvPr>
            <p:cNvSpPr/>
            <p:nvPr/>
          </p:nvSpPr>
          <p:spPr>
            <a:xfrm>
              <a:off x="6658459" y="3204003"/>
              <a:ext cx="546100" cy="0"/>
            </a:xfrm>
            <a:custGeom>
              <a:avLst/>
              <a:gdLst/>
              <a:ahLst/>
              <a:cxnLst/>
              <a:rect l="l" t="t" r="r" b="b"/>
              <a:pathLst>
                <a:path w="546100">
                  <a:moveTo>
                    <a:pt x="0" y="0"/>
                  </a:moveTo>
                  <a:lnTo>
                    <a:pt x="545503" y="0"/>
                  </a:lnTo>
                </a:path>
              </a:pathLst>
            </a:custGeom>
            <a:ln w="11430">
              <a:solidFill>
                <a:srgbClr val="FF8F0D"/>
              </a:solidFill>
            </a:ln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</p:grpSp>
      <p:sp>
        <p:nvSpPr>
          <p:cNvPr id="67" name="object 21">
            <a:extLst>
              <a:ext uri="{FF2B5EF4-FFF2-40B4-BE49-F238E27FC236}">
                <a16:creationId xmlns:a16="http://schemas.microsoft.com/office/drawing/2014/main" id="{05AADCBF-3C68-287B-C966-27FE461DD93E}"/>
              </a:ext>
            </a:extLst>
          </p:cNvPr>
          <p:cNvSpPr/>
          <p:nvPr/>
        </p:nvSpPr>
        <p:spPr>
          <a:xfrm>
            <a:off x="244900" y="4198773"/>
            <a:ext cx="5328000" cy="45719"/>
          </a:xfrm>
          <a:custGeom>
            <a:avLst/>
            <a:gdLst/>
            <a:ahLst/>
            <a:cxnLst/>
            <a:rect l="l" t="t" r="r" b="b"/>
            <a:pathLst>
              <a:path w="6858000">
                <a:moveTo>
                  <a:pt x="0" y="0"/>
                </a:moveTo>
                <a:lnTo>
                  <a:pt x="6858000" y="0"/>
                </a:lnTo>
              </a:path>
            </a:pathLst>
          </a:custGeom>
          <a:ln w="19304">
            <a:solidFill>
              <a:srgbClr val="FF8F0D"/>
            </a:solidFill>
          </a:ln>
        </p:spPr>
        <p:txBody>
          <a:bodyPr wrap="square" lIns="0" tIns="0" rIns="0" bIns="0" rtlCol="0"/>
          <a:lstStyle/>
          <a:p>
            <a:endParaRPr lang="pt-BR" noProof="0" dirty="0"/>
          </a:p>
        </p:txBody>
      </p:sp>
      <p:sp>
        <p:nvSpPr>
          <p:cNvPr id="68" name="object 21">
            <a:extLst>
              <a:ext uri="{FF2B5EF4-FFF2-40B4-BE49-F238E27FC236}">
                <a16:creationId xmlns:a16="http://schemas.microsoft.com/office/drawing/2014/main" id="{D3008077-B873-EA35-46CF-1AC31D58C36B}"/>
              </a:ext>
            </a:extLst>
          </p:cNvPr>
          <p:cNvSpPr/>
          <p:nvPr/>
        </p:nvSpPr>
        <p:spPr>
          <a:xfrm>
            <a:off x="244901" y="3151079"/>
            <a:ext cx="7028944" cy="138221"/>
          </a:xfrm>
          <a:custGeom>
            <a:avLst/>
            <a:gdLst/>
            <a:ahLst/>
            <a:cxnLst/>
            <a:rect l="l" t="t" r="r" b="b"/>
            <a:pathLst>
              <a:path w="6858000">
                <a:moveTo>
                  <a:pt x="0" y="0"/>
                </a:moveTo>
                <a:lnTo>
                  <a:pt x="6858000" y="0"/>
                </a:lnTo>
              </a:path>
            </a:pathLst>
          </a:custGeom>
          <a:ln w="19304">
            <a:solidFill>
              <a:srgbClr val="FF8F0D"/>
            </a:solidFill>
          </a:ln>
        </p:spPr>
        <p:txBody>
          <a:bodyPr wrap="square" lIns="0" tIns="0" rIns="0" bIns="0" rtlCol="0"/>
          <a:lstStyle/>
          <a:p>
            <a:endParaRPr lang="pt-BR" noProof="0" dirty="0"/>
          </a:p>
        </p:txBody>
      </p:sp>
      <p:pic>
        <p:nvPicPr>
          <p:cNvPr id="27" name="Imagem 26">
            <a:extLst>
              <a:ext uri="{FF2B5EF4-FFF2-40B4-BE49-F238E27FC236}">
                <a16:creationId xmlns:a16="http://schemas.microsoft.com/office/drawing/2014/main" id="{0C00FA02-F650-3035-9615-BE136C0AB1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65" y="10159518"/>
            <a:ext cx="1657581" cy="514422"/>
          </a:xfrm>
          <a:prstGeom prst="rect">
            <a:avLst/>
          </a:prstGeom>
        </p:spPr>
      </p:pic>
      <p:pic>
        <p:nvPicPr>
          <p:cNvPr id="8" name="Imagem 7" descr="Logotipo&#10;&#10;O conteúdo gerado por IA pode estar incorreto.">
            <a:extLst>
              <a:ext uri="{FF2B5EF4-FFF2-40B4-BE49-F238E27FC236}">
                <a16:creationId xmlns:a16="http://schemas.microsoft.com/office/drawing/2014/main" id="{E7483058-6019-3B1B-BC73-FD4E6A2DA7A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926" y="10098669"/>
            <a:ext cx="1367445" cy="633507"/>
          </a:xfrm>
          <a:prstGeom prst="rect">
            <a:avLst/>
          </a:prstGeom>
        </p:spPr>
      </p:pic>
      <p:sp>
        <p:nvSpPr>
          <p:cNvPr id="35" name="CaixaDeTexto 34">
            <a:extLst>
              <a:ext uri="{FF2B5EF4-FFF2-40B4-BE49-F238E27FC236}">
                <a16:creationId xmlns:a16="http://schemas.microsoft.com/office/drawing/2014/main" id="{CCF8F471-FF1F-8806-95C6-E9C75BD0220D}"/>
              </a:ext>
            </a:extLst>
          </p:cNvPr>
          <p:cNvSpPr txBox="1"/>
          <p:nvPr/>
        </p:nvSpPr>
        <p:spPr>
          <a:xfrm>
            <a:off x="189638" y="1422520"/>
            <a:ext cx="70545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Variable Display" pitchFamily="2" charset="0"/>
              </a:rPr>
              <a:t>Na tabela abaixo, apresentamos o detalhamento da rentabilidade da Carteira de Investimentos do FEF referente ao desempenho de 2026</a:t>
            </a:r>
            <a:endParaRPr lang="pt-BR" sz="1200" dirty="0"/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D5F3318F-6AD5-2DA6-7DF6-C46C471395A9}"/>
              </a:ext>
            </a:extLst>
          </p:cNvPr>
          <p:cNvSpPr txBox="1"/>
          <p:nvPr/>
        </p:nvSpPr>
        <p:spPr>
          <a:xfrm>
            <a:off x="142105" y="4779313"/>
            <a:ext cx="7185381" cy="1567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marR="5080" algn="just" rtl="0" fontAlgn="t">
              <a:spcBef>
                <a:spcPts val="100"/>
              </a:spcBef>
            </a:pPr>
            <a:r>
              <a:rPr lang="pt-BR" sz="120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Variable Display" pitchFamily="2" charset="0"/>
              </a:rPr>
              <a:t>Ao comparar o desempenho do FEF com a categoria “Previdência Renda Fixa”, agrupamento de fundos equivalente à carteira de investimentos do plano, </a:t>
            </a:r>
            <a:r>
              <a:rPr lang="pt-BR" sz="1200" dirty="0">
                <a:solidFill>
                  <a:srgbClr val="585858"/>
                </a:solidFill>
                <a:latin typeface="Segoe UI Variable Display" pitchFamily="2" charset="0"/>
                <a:cs typeface="Segoe UI"/>
              </a:rPr>
              <a:t>observa-se que, no mês de junho, o plano superou a média das rentabilidades dos fundos de previdência complementar aberta.</a:t>
            </a:r>
          </a:p>
          <a:p>
            <a:pPr marL="12700" marR="5080" algn="just" rtl="0" fontAlgn="t">
              <a:spcBef>
                <a:spcPts val="100"/>
              </a:spcBef>
            </a:pPr>
            <a:endParaRPr lang="pt-BR" sz="1200" noProof="0" dirty="0">
              <a:solidFill>
                <a:schemeClr val="tx1">
                  <a:lumMod val="65000"/>
                  <a:lumOff val="35000"/>
                </a:schemeClr>
              </a:solidFill>
              <a:latin typeface="Segoe UI Variable Display" pitchFamily="2" charset="0"/>
            </a:endParaRPr>
          </a:p>
          <a:p>
            <a:pPr algn="just"/>
            <a:r>
              <a:rPr lang="pt-BR" sz="1200" dirty="0">
                <a:solidFill>
                  <a:srgbClr val="585858"/>
                </a:solidFill>
                <a:latin typeface="Segoe UI Variable Display" pitchFamily="2" charset="0"/>
                <a:cs typeface="Segoe UI"/>
              </a:rPr>
              <a:t>Conforme dados da Anbima, consolidados pela Consultoria Aditus e apresentados no quadro abaixo, os fundos vinculados a planos previdenciários abertos registraram um retorno médio de 5,67% no mês de junho de 2026, enquanto o FEF alcançou uma rentabilidade líquida de 6,63%, </a:t>
            </a:r>
            <a:r>
              <a:rPr lang="pt-BR" sz="120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Variable Display" pitchFamily="2" charset="0"/>
              </a:rPr>
              <a:t>no mesmo período.</a:t>
            </a:r>
            <a:endParaRPr lang="pt-BR" sz="1200" dirty="0">
              <a:solidFill>
                <a:srgbClr val="585858"/>
              </a:solidFill>
              <a:latin typeface="Segoe UI Variable Display" pitchFamily="2" charset="0"/>
              <a:cs typeface="Segoe UI"/>
            </a:endParaRPr>
          </a:p>
          <a:p>
            <a:endParaRPr lang="pt-BR" sz="1100" dirty="0"/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5F32EE76-093E-F6DB-A719-5ED7D403006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56001" y="2906327"/>
            <a:ext cx="285790" cy="362001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44A1FFEA-21EB-BCCB-1064-41179607C2F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7049" y="1968475"/>
            <a:ext cx="7076910" cy="1029791"/>
          </a:xfrm>
          <a:prstGeom prst="rect">
            <a:avLst/>
          </a:prstGeom>
        </p:spPr>
      </p:pic>
      <p:pic>
        <p:nvPicPr>
          <p:cNvPr id="24" name="Imagem 23">
            <a:extLst>
              <a:ext uri="{FF2B5EF4-FFF2-40B4-BE49-F238E27FC236}">
                <a16:creationId xmlns:a16="http://schemas.microsoft.com/office/drawing/2014/main" id="{08C257D7-FD7E-9C6C-1948-03E693D50AB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0514" y="3254145"/>
            <a:ext cx="4904593" cy="846672"/>
          </a:xfrm>
          <a:prstGeom prst="rect">
            <a:avLst/>
          </a:prstGeom>
        </p:spPr>
      </p:pic>
      <p:pic>
        <p:nvPicPr>
          <p:cNvPr id="26" name="Imagem 25">
            <a:extLst>
              <a:ext uri="{FF2B5EF4-FFF2-40B4-BE49-F238E27FC236}">
                <a16:creationId xmlns:a16="http://schemas.microsoft.com/office/drawing/2014/main" id="{029B171D-8CF1-2FEB-549C-0F6CD4A2A70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2661" y="6291496"/>
            <a:ext cx="3279734" cy="3573349"/>
          </a:xfrm>
          <a:prstGeom prst="rect">
            <a:avLst/>
          </a:prstGeom>
        </p:spPr>
      </p:pic>
      <p:sp>
        <p:nvSpPr>
          <p:cNvPr id="29" name="Seta: para a Esquerda 28">
            <a:extLst>
              <a:ext uri="{FF2B5EF4-FFF2-40B4-BE49-F238E27FC236}">
                <a16:creationId xmlns:a16="http://schemas.microsoft.com/office/drawing/2014/main" id="{24B98188-1462-8702-DE27-136459F657C1}"/>
              </a:ext>
            </a:extLst>
          </p:cNvPr>
          <p:cNvSpPr/>
          <p:nvPr/>
        </p:nvSpPr>
        <p:spPr>
          <a:xfrm>
            <a:off x="3109152" y="8966079"/>
            <a:ext cx="516697" cy="350377"/>
          </a:xfrm>
          <a:prstGeom prst="leftArrow">
            <a:avLst/>
          </a:prstGeom>
          <a:solidFill>
            <a:srgbClr val="FF8E0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pt-BR" spc="-30" noProof="0" dirty="0">
                <a:solidFill>
                  <a:srgbClr val="FF8E0D"/>
                </a:solidFill>
              </a:rPr>
              <a:t>Informativo</a:t>
            </a:r>
            <a:r>
              <a:rPr lang="pt-BR" spc="-170" noProof="0" dirty="0">
                <a:solidFill>
                  <a:srgbClr val="FF8E0D"/>
                </a:solidFill>
              </a:rPr>
              <a:t> </a:t>
            </a:r>
            <a:r>
              <a:rPr lang="pt-BR" b="1" spc="-190" noProof="0" dirty="0">
                <a:solidFill>
                  <a:srgbClr val="FF8E0D"/>
                </a:solidFill>
                <a:latin typeface="Arial"/>
                <a:cs typeface="Arial"/>
              </a:rPr>
              <a:t>FEF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09336" y="206685"/>
            <a:ext cx="260703" cy="167474"/>
            <a:chOff x="0" y="217577"/>
            <a:chExt cx="266700" cy="167474"/>
          </a:xfrm>
        </p:grpSpPr>
        <p:sp>
          <p:nvSpPr>
            <p:cNvPr id="4" name="object 4"/>
            <p:cNvSpPr/>
            <p:nvPr/>
          </p:nvSpPr>
          <p:spPr>
            <a:xfrm>
              <a:off x="0" y="217577"/>
              <a:ext cx="266700" cy="0"/>
            </a:xfrm>
            <a:custGeom>
              <a:avLst/>
              <a:gdLst/>
              <a:ahLst/>
              <a:cxnLst/>
              <a:rect l="l" t="t" r="r" b="b"/>
              <a:pathLst>
                <a:path w="266700">
                  <a:moveTo>
                    <a:pt x="0" y="0"/>
                  </a:moveTo>
                  <a:lnTo>
                    <a:pt x="266581" y="0"/>
                  </a:lnTo>
                </a:path>
              </a:pathLst>
            </a:custGeom>
            <a:ln w="25400">
              <a:solidFill>
                <a:srgbClr val="FF8F0D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273403"/>
              <a:ext cx="266700" cy="0"/>
            </a:xfrm>
            <a:custGeom>
              <a:avLst/>
              <a:gdLst/>
              <a:ahLst/>
              <a:cxnLst/>
              <a:rect l="l" t="t" r="r" b="b"/>
              <a:pathLst>
                <a:path w="266700">
                  <a:moveTo>
                    <a:pt x="0" y="0"/>
                  </a:moveTo>
                  <a:lnTo>
                    <a:pt x="266581" y="0"/>
                  </a:lnTo>
                </a:path>
              </a:pathLst>
            </a:custGeom>
            <a:ln w="25400">
              <a:solidFill>
                <a:srgbClr val="FF8F0D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329225"/>
              <a:ext cx="266700" cy="0"/>
            </a:xfrm>
            <a:custGeom>
              <a:avLst/>
              <a:gdLst/>
              <a:ahLst/>
              <a:cxnLst/>
              <a:rect l="l" t="t" r="r" b="b"/>
              <a:pathLst>
                <a:path w="266700">
                  <a:moveTo>
                    <a:pt x="0" y="0"/>
                  </a:moveTo>
                  <a:lnTo>
                    <a:pt x="266581" y="0"/>
                  </a:lnTo>
                </a:path>
              </a:pathLst>
            </a:custGeom>
            <a:ln w="25400">
              <a:solidFill>
                <a:srgbClr val="FF8F0D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385051"/>
              <a:ext cx="266700" cy="0"/>
            </a:xfrm>
            <a:custGeom>
              <a:avLst/>
              <a:gdLst/>
              <a:ahLst/>
              <a:cxnLst/>
              <a:rect l="l" t="t" r="r" b="b"/>
              <a:pathLst>
                <a:path w="266700">
                  <a:moveTo>
                    <a:pt x="0" y="0"/>
                  </a:moveTo>
                  <a:lnTo>
                    <a:pt x="266581" y="0"/>
                  </a:lnTo>
                </a:path>
              </a:pathLst>
            </a:custGeom>
            <a:ln w="25400">
              <a:solidFill>
                <a:srgbClr val="FF8F0D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pt-BR" noProof="0" dirty="0"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6020217" y="171032"/>
            <a:ext cx="1404722" cy="214801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lang="pt-BR" sz="1300" b="1" spc="-10" noProof="0" dirty="0">
                <a:solidFill>
                  <a:srgbClr val="FFFFFF"/>
                </a:solidFill>
                <a:latin typeface="Arial"/>
                <a:cs typeface="Arial"/>
              </a:rPr>
              <a:t>JUNHO/2026</a:t>
            </a:r>
            <a:endParaRPr lang="pt-BR" sz="1300" noProof="0" dirty="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0" y="131345"/>
            <a:ext cx="7569834" cy="10560685"/>
            <a:chOff x="0" y="131345"/>
            <a:chExt cx="7569834" cy="10560685"/>
          </a:xfrm>
        </p:grpSpPr>
        <p:sp>
          <p:nvSpPr>
            <p:cNvPr id="14" name="object 14"/>
            <p:cNvSpPr/>
            <p:nvPr/>
          </p:nvSpPr>
          <p:spPr>
            <a:xfrm>
              <a:off x="5620128" y="140870"/>
              <a:ext cx="1939925" cy="334645"/>
            </a:xfrm>
            <a:custGeom>
              <a:avLst/>
              <a:gdLst/>
              <a:ahLst/>
              <a:cxnLst/>
              <a:rect l="l" t="t" r="r" b="b"/>
              <a:pathLst>
                <a:path w="1939925" h="334645">
                  <a:moveTo>
                    <a:pt x="1606092" y="166166"/>
                  </a:moveTo>
                  <a:lnTo>
                    <a:pt x="1606092" y="93929"/>
                  </a:lnTo>
                  <a:lnTo>
                    <a:pt x="1598711" y="57371"/>
                  </a:lnTo>
                  <a:lnTo>
                    <a:pt x="1578583" y="27514"/>
                  </a:lnTo>
                  <a:lnTo>
                    <a:pt x="1548726" y="7382"/>
                  </a:lnTo>
                  <a:lnTo>
                    <a:pt x="1512163" y="0"/>
                  </a:lnTo>
                  <a:lnTo>
                    <a:pt x="93929" y="0"/>
                  </a:lnTo>
                  <a:lnTo>
                    <a:pt x="57366" y="7382"/>
                  </a:lnTo>
                  <a:lnTo>
                    <a:pt x="27509" y="27514"/>
                  </a:lnTo>
                  <a:lnTo>
                    <a:pt x="7380" y="57371"/>
                  </a:lnTo>
                  <a:lnTo>
                    <a:pt x="0" y="93929"/>
                  </a:lnTo>
                  <a:lnTo>
                    <a:pt x="0" y="240169"/>
                  </a:lnTo>
                  <a:lnTo>
                    <a:pt x="7380" y="276732"/>
                  </a:lnTo>
                  <a:lnTo>
                    <a:pt x="27509" y="306589"/>
                  </a:lnTo>
                  <a:lnTo>
                    <a:pt x="57366" y="326718"/>
                  </a:lnTo>
                  <a:lnTo>
                    <a:pt x="93929" y="334098"/>
                  </a:lnTo>
                  <a:lnTo>
                    <a:pt x="1939876" y="334098"/>
                  </a:lnTo>
                </a:path>
              </a:pathLst>
            </a:custGeom>
            <a:ln w="19050">
              <a:solidFill>
                <a:srgbClr val="FF8F0D"/>
              </a:solidFill>
            </a:ln>
          </p:spPr>
          <p:txBody>
            <a:bodyPr wrap="square" lIns="0" tIns="0" rIns="0" bIns="0" rtlCol="0"/>
            <a:lstStyle/>
            <a:p>
              <a:pPr algn="just"/>
              <a:endParaRPr lang="pt-BR" noProof="0" dirty="0"/>
            </a:p>
          </p:txBody>
        </p:sp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78595" y="297511"/>
              <a:ext cx="95250" cy="9525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0" y="10151301"/>
              <a:ext cx="7560309" cy="541020"/>
            </a:xfrm>
            <a:custGeom>
              <a:avLst/>
              <a:gdLst/>
              <a:ahLst/>
              <a:cxnLst/>
              <a:rect l="l" t="t" r="r" b="b"/>
              <a:pathLst>
                <a:path w="7560309" h="541020">
                  <a:moveTo>
                    <a:pt x="7560005" y="0"/>
                  </a:moveTo>
                  <a:lnTo>
                    <a:pt x="0" y="0"/>
                  </a:lnTo>
                  <a:lnTo>
                    <a:pt x="0" y="540702"/>
                  </a:lnTo>
                  <a:lnTo>
                    <a:pt x="7560005" y="540702"/>
                  </a:lnTo>
                  <a:lnTo>
                    <a:pt x="7560005" y="0"/>
                  </a:lnTo>
                  <a:close/>
                </a:path>
              </a:pathLst>
            </a:custGeom>
            <a:solidFill>
              <a:srgbClr val="33384C"/>
            </a:solidFill>
          </p:spPr>
          <p:txBody>
            <a:bodyPr wrap="square" lIns="0" tIns="0" rIns="0" bIns="0" rtlCol="0"/>
            <a:lstStyle/>
            <a:p>
              <a:pPr algn="just"/>
              <a:endParaRPr lang="pt-BR" noProof="0" dirty="0"/>
            </a:p>
          </p:txBody>
        </p:sp>
        <p:sp>
          <p:nvSpPr>
            <p:cNvPr id="17" name="object 17"/>
            <p:cNvSpPr/>
            <p:nvPr/>
          </p:nvSpPr>
          <p:spPr>
            <a:xfrm>
              <a:off x="6997598" y="10317264"/>
              <a:ext cx="220979" cy="205104"/>
            </a:xfrm>
            <a:custGeom>
              <a:avLst/>
              <a:gdLst/>
              <a:ahLst/>
              <a:cxnLst/>
              <a:rect l="l" t="t" r="r" b="b"/>
              <a:pathLst>
                <a:path w="220979" h="205104">
                  <a:moveTo>
                    <a:pt x="220408" y="0"/>
                  </a:moveTo>
                  <a:lnTo>
                    <a:pt x="0" y="0"/>
                  </a:lnTo>
                  <a:lnTo>
                    <a:pt x="0" y="204774"/>
                  </a:lnTo>
                  <a:lnTo>
                    <a:pt x="220408" y="204774"/>
                  </a:lnTo>
                  <a:lnTo>
                    <a:pt x="220408" y="0"/>
                  </a:lnTo>
                  <a:close/>
                </a:path>
              </a:pathLst>
            </a:custGeom>
            <a:solidFill>
              <a:srgbClr val="FF8F0D"/>
            </a:solidFill>
          </p:spPr>
          <p:txBody>
            <a:bodyPr wrap="square" lIns="0" tIns="0" rIns="0" bIns="0" rtlCol="0"/>
            <a:lstStyle/>
            <a:p>
              <a:pPr algn="just"/>
              <a:endParaRPr lang="pt-BR" noProof="0" dirty="0"/>
            </a:p>
          </p:txBody>
        </p:sp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2002" y="10270868"/>
              <a:ext cx="809995" cy="301578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0" y="577608"/>
              <a:ext cx="7560309" cy="9568180"/>
            </a:xfrm>
            <a:custGeom>
              <a:avLst/>
              <a:gdLst/>
              <a:ahLst/>
              <a:cxnLst/>
              <a:rect l="l" t="t" r="r" b="b"/>
              <a:pathLst>
                <a:path w="7560309" h="9568180">
                  <a:moveTo>
                    <a:pt x="7559992" y="0"/>
                  </a:moveTo>
                  <a:lnTo>
                    <a:pt x="0" y="0"/>
                  </a:lnTo>
                  <a:lnTo>
                    <a:pt x="0" y="9567646"/>
                  </a:lnTo>
                  <a:lnTo>
                    <a:pt x="7559992" y="9567646"/>
                  </a:lnTo>
                  <a:lnTo>
                    <a:pt x="7559992" y="0"/>
                  </a:lnTo>
                  <a:close/>
                </a:path>
              </a:pathLst>
            </a:custGeom>
            <a:solidFill>
              <a:srgbClr val="FFF3E6"/>
            </a:solidFill>
          </p:spPr>
          <p:txBody>
            <a:bodyPr wrap="square" lIns="0" tIns="0" rIns="0" bIns="0" rtlCol="0"/>
            <a:lstStyle/>
            <a:p>
              <a:pPr algn="just"/>
              <a:endParaRPr lang="pt-BR" noProof="0" dirty="0"/>
            </a:p>
          </p:txBody>
        </p:sp>
        <p:sp>
          <p:nvSpPr>
            <p:cNvPr id="20" name="object 20"/>
            <p:cNvSpPr/>
            <p:nvPr/>
          </p:nvSpPr>
          <p:spPr>
            <a:xfrm>
              <a:off x="996000" y="4721906"/>
              <a:ext cx="5568315" cy="0"/>
            </a:xfrm>
            <a:custGeom>
              <a:avLst/>
              <a:gdLst/>
              <a:ahLst/>
              <a:cxnLst/>
              <a:rect l="l" t="t" r="r" b="b"/>
              <a:pathLst>
                <a:path w="5568315">
                  <a:moveTo>
                    <a:pt x="0" y="0"/>
                  </a:moveTo>
                  <a:lnTo>
                    <a:pt x="5567997" y="0"/>
                  </a:lnTo>
                </a:path>
              </a:pathLst>
            </a:custGeom>
            <a:ln w="19304">
              <a:solidFill>
                <a:srgbClr val="FF8F0D"/>
              </a:solidFill>
            </a:ln>
          </p:spPr>
          <p:txBody>
            <a:bodyPr wrap="square" lIns="0" tIns="0" rIns="0" bIns="0" rtlCol="0"/>
            <a:lstStyle/>
            <a:p>
              <a:pPr algn="just"/>
              <a:endParaRPr lang="pt-BR" noProof="0" dirty="0"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2731903" y="4337553"/>
            <a:ext cx="209677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pt-BR" sz="2000" spc="-170" noProof="0" dirty="0">
                <a:solidFill>
                  <a:srgbClr val="33384C"/>
                </a:solidFill>
                <a:latin typeface="Arial MT"/>
                <a:cs typeface="Arial MT"/>
              </a:rPr>
              <a:t>DESTAQUE</a:t>
            </a:r>
            <a:r>
              <a:rPr lang="pt-BR" sz="2000" spc="-80" noProof="0" dirty="0">
                <a:solidFill>
                  <a:srgbClr val="33384C"/>
                </a:solidFill>
                <a:latin typeface="Arial MT"/>
                <a:cs typeface="Arial MT"/>
              </a:rPr>
              <a:t> </a:t>
            </a:r>
            <a:r>
              <a:rPr lang="pt-BR" sz="2000" spc="-140" noProof="0" dirty="0">
                <a:solidFill>
                  <a:srgbClr val="33384C"/>
                </a:solidFill>
                <a:latin typeface="Arial MT"/>
                <a:cs typeface="Arial MT"/>
              </a:rPr>
              <a:t>FIPECq</a:t>
            </a:r>
            <a:endParaRPr lang="pt-BR" sz="2000" noProof="0" dirty="0">
              <a:latin typeface="Arial MT"/>
              <a:cs typeface="Arial MT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212197" y="4910033"/>
            <a:ext cx="5135880" cy="9061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11100"/>
              </a:lnSpc>
              <a:spcBef>
                <a:spcPts val="100"/>
              </a:spcBef>
            </a:pPr>
            <a:r>
              <a:rPr lang="pt-BR" sz="1200" b="1" noProof="0" dirty="0">
                <a:solidFill>
                  <a:srgbClr val="231F20"/>
                </a:solidFill>
                <a:latin typeface="Arial"/>
                <a:cs typeface="Arial"/>
              </a:rPr>
              <a:t>NO</a:t>
            </a:r>
            <a:r>
              <a:rPr lang="pt-BR" sz="1200" b="1" spc="-10" noProof="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pt-BR" sz="1200" b="1" spc="-80" noProof="0" dirty="0">
                <a:solidFill>
                  <a:srgbClr val="231F20"/>
                </a:solidFill>
                <a:latin typeface="Arial"/>
                <a:cs typeface="Arial"/>
              </a:rPr>
              <a:t>PORTAL</a:t>
            </a:r>
            <a:r>
              <a:rPr lang="pt-BR" sz="1200" b="1" spc="-10" noProof="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pt-BR" sz="1200" b="1" spc="-55" noProof="0" dirty="0">
                <a:solidFill>
                  <a:srgbClr val="231F20"/>
                </a:solidFill>
                <a:latin typeface="Arial"/>
                <a:cs typeface="Arial"/>
              </a:rPr>
              <a:t>DE</a:t>
            </a:r>
            <a:r>
              <a:rPr lang="pt-BR" sz="1200" b="1" spc="-10" noProof="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pt-BR" sz="1200" b="1" spc="-45" noProof="0" dirty="0">
                <a:solidFill>
                  <a:srgbClr val="231F20"/>
                </a:solidFill>
                <a:latin typeface="Arial"/>
                <a:cs typeface="Arial"/>
              </a:rPr>
              <a:t>EDUCAÇÃO</a:t>
            </a:r>
            <a:r>
              <a:rPr lang="pt-BR" sz="1200" b="1" spc="-10" noProof="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pt-BR" sz="1200" b="1" spc="-50" noProof="0" dirty="0">
                <a:solidFill>
                  <a:srgbClr val="231F20"/>
                </a:solidFill>
                <a:latin typeface="Arial"/>
                <a:cs typeface="Arial"/>
              </a:rPr>
              <a:t>FINANCEIRA</a:t>
            </a:r>
            <a:r>
              <a:rPr lang="pt-BR" sz="1200" b="1" spc="-10" noProof="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pt-BR" sz="1200" b="1" spc="-120" noProof="0" dirty="0">
                <a:solidFill>
                  <a:srgbClr val="231F20"/>
                </a:solidFill>
                <a:latin typeface="Arial"/>
                <a:cs typeface="Arial"/>
              </a:rPr>
              <a:t>E</a:t>
            </a:r>
            <a:r>
              <a:rPr lang="pt-BR" sz="1200" b="1" spc="-10" noProof="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pt-BR" sz="1200" b="1" spc="-50" noProof="0" dirty="0">
                <a:solidFill>
                  <a:srgbClr val="231F20"/>
                </a:solidFill>
                <a:latin typeface="Arial"/>
                <a:cs typeface="Arial"/>
              </a:rPr>
              <a:t>PREVIDENCIÁRIA</a:t>
            </a:r>
            <a:r>
              <a:rPr lang="pt-BR" sz="1200" b="1" spc="-10" noProof="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pt-BR" sz="1200" b="1" spc="-65" noProof="0" dirty="0">
                <a:solidFill>
                  <a:srgbClr val="231F20"/>
                </a:solidFill>
                <a:latin typeface="Arial"/>
                <a:cs typeface="Arial"/>
              </a:rPr>
              <a:t>DA</a:t>
            </a:r>
            <a:r>
              <a:rPr lang="pt-BR" sz="1200" b="1" spc="-10" noProof="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pt-BR" sz="1200" b="1" spc="-25" noProof="0" dirty="0">
                <a:solidFill>
                  <a:srgbClr val="231F20"/>
                </a:solidFill>
                <a:latin typeface="Arial"/>
                <a:cs typeface="Arial"/>
              </a:rPr>
              <a:t>FIPECq, </a:t>
            </a:r>
            <a:r>
              <a:rPr lang="pt-BR" sz="1200" b="1" spc="-50" noProof="0" dirty="0">
                <a:solidFill>
                  <a:srgbClr val="231F20"/>
                </a:solidFill>
                <a:latin typeface="Arial"/>
                <a:cs typeface="Arial"/>
              </a:rPr>
              <a:t>VOCÊ</a:t>
            </a:r>
            <a:r>
              <a:rPr lang="pt-BR" sz="1200" b="1" spc="-20" noProof="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pt-BR" sz="1200" b="1" spc="-40" noProof="0" dirty="0">
                <a:solidFill>
                  <a:srgbClr val="231F20"/>
                </a:solidFill>
                <a:latin typeface="Arial"/>
                <a:cs typeface="Arial"/>
              </a:rPr>
              <a:t>PODE</a:t>
            </a:r>
            <a:r>
              <a:rPr lang="pt-BR" sz="1200" b="1" spc="-20" noProof="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pt-BR" sz="1200" b="1" spc="-70" noProof="0" dirty="0">
                <a:solidFill>
                  <a:srgbClr val="231F20"/>
                </a:solidFill>
                <a:latin typeface="Arial"/>
                <a:cs typeface="Arial"/>
              </a:rPr>
              <a:t>PLANEJAR</a:t>
            </a:r>
            <a:r>
              <a:rPr lang="pt-BR" sz="1200" b="1" spc="-20" noProof="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pt-BR" sz="1200" b="1" spc="-105" noProof="0" dirty="0">
                <a:solidFill>
                  <a:srgbClr val="231F20"/>
                </a:solidFill>
                <a:latin typeface="Arial"/>
                <a:cs typeface="Arial"/>
              </a:rPr>
              <a:t>SUAS</a:t>
            </a:r>
            <a:r>
              <a:rPr lang="pt-BR" sz="1200" b="1" spc="-15" noProof="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pt-BR" sz="1200" b="1" spc="-105" noProof="0" dirty="0">
                <a:solidFill>
                  <a:srgbClr val="231F20"/>
                </a:solidFill>
                <a:latin typeface="Arial"/>
                <a:cs typeface="Arial"/>
              </a:rPr>
              <a:t>DESPESAS</a:t>
            </a:r>
            <a:r>
              <a:rPr lang="pt-BR" sz="1200" b="1" spc="-20" noProof="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pt-BR" sz="1200" b="1" spc="-70" noProof="0" dirty="0">
                <a:solidFill>
                  <a:srgbClr val="231F20"/>
                </a:solidFill>
                <a:latin typeface="Arial"/>
                <a:cs typeface="Arial"/>
              </a:rPr>
              <a:t>MENSAIS</a:t>
            </a:r>
            <a:r>
              <a:rPr lang="pt-BR" sz="1200" b="1" spc="-20" noProof="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pt-BR" sz="1200" b="1" spc="-120" noProof="0" dirty="0">
                <a:solidFill>
                  <a:srgbClr val="231F20"/>
                </a:solidFill>
                <a:latin typeface="Arial"/>
                <a:cs typeface="Arial"/>
              </a:rPr>
              <a:t>E</a:t>
            </a:r>
            <a:r>
              <a:rPr lang="pt-BR" sz="1200" b="1" spc="-15" noProof="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pt-BR" sz="1200" b="1" spc="-10" noProof="0" dirty="0">
                <a:solidFill>
                  <a:srgbClr val="231F20"/>
                </a:solidFill>
                <a:latin typeface="Arial"/>
                <a:cs typeface="Arial"/>
              </a:rPr>
              <a:t>ORGANIZAR,</a:t>
            </a:r>
            <a:endParaRPr lang="pt-BR" sz="1200" noProof="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60"/>
              </a:spcBef>
            </a:pPr>
            <a:r>
              <a:rPr lang="pt-BR" sz="1200" b="1" spc="-65" noProof="0" dirty="0">
                <a:solidFill>
                  <a:srgbClr val="231F20"/>
                </a:solidFill>
                <a:latin typeface="Arial"/>
                <a:cs typeface="Arial"/>
              </a:rPr>
              <a:t>DA</a:t>
            </a:r>
            <a:r>
              <a:rPr lang="pt-BR" sz="1200" b="1" spc="-15" noProof="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pt-BR" sz="1200" b="1" spc="-35" noProof="0" dirty="0">
                <a:solidFill>
                  <a:srgbClr val="231F20"/>
                </a:solidFill>
                <a:latin typeface="Arial"/>
                <a:cs typeface="Arial"/>
              </a:rPr>
              <a:t>MELHOR</a:t>
            </a:r>
            <a:r>
              <a:rPr lang="pt-BR" sz="1200" b="1" spc="-10" noProof="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pt-BR" sz="1200" b="1" spc="-50" noProof="0" dirty="0">
                <a:solidFill>
                  <a:srgbClr val="231F20"/>
                </a:solidFill>
                <a:latin typeface="Arial"/>
                <a:cs typeface="Arial"/>
              </a:rPr>
              <a:t>MANEIRA</a:t>
            </a:r>
            <a:r>
              <a:rPr lang="pt-BR" sz="1200" b="1" spc="-10" noProof="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pt-BR" sz="1200" b="1" spc="-65" noProof="0" dirty="0">
                <a:solidFill>
                  <a:srgbClr val="231F20"/>
                </a:solidFill>
                <a:latin typeface="Arial"/>
                <a:cs typeface="Arial"/>
              </a:rPr>
              <a:t>POSSÍVEL,</a:t>
            </a:r>
            <a:r>
              <a:rPr lang="pt-BR" sz="1200" b="1" spc="-10" noProof="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pt-BR" sz="1200" b="1" noProof="0" dirty="0">
                <a:solidFill>
                  <a:srgbClr val="231F20"/>
                </a:solidFill>
                <a:latin typeface="Arial"/>
                <a:cs typeface="Arial"/>
              </a:rPr>
              <a:t>O</a:t>
            </a:r>
            <a:r>
              <a:rPr lang="pt-BR" sz="1200" b="1" spc="-10" noProof="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pt-BR" sz="1200" b="1" spc="-95" noProof="0" dirty="0">
                <a:solidFill>
                  <a:srgbClr val="231F20"/>
                </a:solidFill>
                <a:latin typeface="Arial"/>
                <a:cs typeface="Arial"/>
              </a:rPr>
              <a:t>SEU</a:t>
            </a:r>
            <a:r>
              <a:rPr lang="pt-BR" sz="1200" b="1" spc="-15" noProof="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pt-BR" sz="1200" b="1" spc="-10" noProof="0" dirty="0">
                <a:solidFill>
                  <a:srgbClr val="231F20"/>
                </a:solidFill>
                <a:latin typeface="Arial"/>
                <a:cs typeface="Arial"/>
              </a:rPr>
              <a:t>ORÇAMENTO.</a:t>
            </a:r>
            <a:endParaRPr lang="pt-BR" sz="1200" noProof="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810"/>
              </a:spcBef>
            </a:pPr>
            <a:r>
              <a:rPr lang="pt-BR" sz="1100" spc="-55" noProof="0" dirty="0">
                <a:solidFill>
                  <a:srgbClr val="231F20"/>
                </a:solidFill>
                <a:latin typeface="Arial MT"/>
                <a:cs typeface="Arial MT"/>
              </a:rPr>
              <a:t>Acesse</a:t>
            </a:r>
            <a:r>
              <a:rPr lang="pt-BR" sz="1100" spc="-40" noProof="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pt-BR" sz="1100" spc="-50" noProof="0" dirty="0">
                <a:solidFill>
                  <a:srgbClr val="231F20"/>
                </a:solidFill>
                <a:latin typeface="Arial MT"/>
                <a:cs typeface="Arial MT"/>
              </a:rPr>
              <a:t>a</a:t>
            </a:r>
            <a:r>
              <a:rPr lang="pt-BR" sz="1100" spc="-25" noProof="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pt-BR" sz="1100" spc="-20" noProof="0" dirty="0">
                <a:solidFill>
                  <a:srgbClr val="231F20"/>
                </a:solidFill>
                <a:latin typeface="Arial MT"/>
                <a:cs typeface="Arial MT"/>
              </a:rPr>
              <a:t>planilha</a:t>
            </a:r>
            <a:r>
              <a:rPr lang="pt-BR" sz="1100" spc="-25" noProof="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pt-BR" sz="1100" noProof="0" dirty="0">
                <a:solidFill>
                  <a:srgbClr val="231F20"/>
                </a:solidFill>
                <a:latin typeface="Arial MT"/>
                <a:cs typeface="Arial MT"/>
              </a:rPr>
              <a:t>de</a:t>
            </a:r>
            <a:r>
              <a:rPr lang="pt-BR" sz="1100" spc="-30" noProof="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pt-BR" sz="1100" spc="-35" noProof="0" dirty="0">
                <a:solidFill>
                  <a:srgbClr val="231F20"/>
                </a:solidFill>
                <a:latin typeface="Arial MT"/>
                <a:cs typeface="Arial MT"/>
              </a:rPr>
              <a:t>gastos</a:t>
            </a:r>
            <a:r>
              <a:rPr lang="pt-BR" sz="1100" spc="-25" noProof="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pt-BR" sz="1100" noProof="0" dirty="0">
                <a:solidFill>
                  <a:srgbClr val="231F20"/>
                </a:solidFill>
                <a:latin typeface="Arial MT"/>
                <a:cs typeface="Arial MT"/>
              </a:rPr>
              <a:t>e</a:t>
            </a:r>
            <a:r>
              <a:rPr lang="pt-BR" sz="1100" spc="-25" noProof="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pt-BR" sz="1100" noProof="0" dirty="0">
                <a:solidFill>
                  <a:srgbClr val="231F20"/>
                </a:solidFill>
                <a:latin typeface="Arial MT"/>
                <a:cs typeface="Arial MT"/>
              </a:rPr>
              <a:t>comece</a:t>
            </a:r>
            <a:r>
              <a:rPr lang="pt-BR" sz="1100" spc="-30" noProof="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pt-BR" sz="1100" noProof="0" dirty="0">
                <a:solidFill>
                  <a:srgbClr val="231F20"/>
                </a:solidFill>
                <a:latin typeface="Arial MT"/>
                <a:cs typeface="Arial MT"/>
              </a:rPr>
              <a:t>hoje</a:t>
            </a:r>
            <a:r>
              <a:rPr lang="pt-BR" sz="1100" spc="-25" noProof="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pt-BR" sz="1100" noProof="0" dirty="0">
                <a:solidFill>
                  <a:srgbClr val="231F20"/>
                </a:solidFill>
                <a:latin typeface="Arial MT"/>
                <a:cs typeface="Arial MT"/>
              </a:rPr>
              <a:t>mesmo</a:t>
            </a:r>
            <a:r>
              <a:rPr lang="pt-BR" sz="1100" spc="-25" noProof="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pt-BR" sz="1100" spc="-50" noProof="0" dirty="0">
                <a:solidFill>
                  <a:srgbClr val="231F20"/>
                </a:solidFill>
                <a:latin typeface="Arial MT"/>
                <a:cs typeface="Arial MT"/>
              </a:rPr>
              <a:t>a</a:t>
            </a:r>
            <a:r>
              <a:rPr lang="pt-BR" sz="1100" spc="-30" noProof="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pt-BR" sz="1100" noProof="0" dirty="0">
                <a:solidFill>
                  <a:srgbClr val="231F20"/>
                </a:solidFill>
                <a:latin typeface="Arial MT"/>
                <a:cs typeface="Arial MT"/>
              </a:rPr>
              <a:t>melhorar</a:t>
            </a:r>
            <a:r>
              <a:rPr lang="pt-BR" sz="1100" spc="-25" noProof="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pt-BR" sz="1100" spc="-45" noProof="0" dirty="0">
                <a:solidFill>
                  <a:srgbClr val="231F20"/>
                </a:solidFill>
                <a:latin typeface="Arial MT"/>
                <a:cs typeface="Arial MT"/>
              </a:rPr>
              <a:t>sua</a:t>
            </a:r>
            <a:r>
              <a:rPr lang="pt-BR" sz="1100" spc="-25" noProof="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pt-BR" sz="1100" spc="-35" noProof="0" dirty="0">
                <a:solidFill>
                  <a:srgbClr val="231F20"/>
                </a:solidFill>
                <a:latin typeface="Arial MT"/>
                <a:cs typeface="Arial MT"/>
              </a:rPr>
              <a:t>saúde</a:t>
            </a:r>
            <a:r>
              <a:rPr lang="pt-BR" sz="1100" spc="-25" noProof="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pt-BR" sz="1100" spc="-10" noProof="0" dirty="0">
                <a:solidFill>
                  <a:srgbClr val="231F20"/>
                </a:solidFill>
                <a:latin typeface="Arial MT"/>
                <a:cs typeface="Arial MT"/>
              </a:rPr>
              <a:t>financeira.</a:t>
            </a:r>
            <a:endParaRPr lang="pt-BR" sz="1100" noProof="0" dirty="0">
              <a:latin typeface="Arial MT"/>
              <a:cs typeface="Arial MT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3093633" y="5935353"/>
            <a:ext cx="1372870" cy="342900"/>
          </a:xfrm>
          <a:custGeom>
            <a:avLst/>
            <a:gdLst/>
            <a:ahLst/>
            <a:cxnLst/>
            <a:rect l="l" t="t" r="r" b="b"/>
            <a:pathLst>
              <a:path w="1372870" h="342900">
                <a:moveTo>
                  <a:pt x="1201280" y="0"/>
                </a:moveTo>
                <a:lnTo>
                  <a:pt x="171450" y="0"/>
                </a:lnTo>
                <a:lnTo>
                  <a:pt x="125871" y="6124"/>
                </a:lnTo>
                <a:lnTo>
                  <a:pt x="84915" y="23407"/>
                </a:lnTo>
                <a:lnTo>
                  <a:pt x="50215" y="50215"/>
                </a:lnTo>
                <a:lnTo>
                  <a:pt x="23407" y="84915"/>
                </a:lnTo>
                <a:lnTo>
                  <a:pt x="6124" y="125871"/>
                </a:lnTo>
                <a:lnTo>
                  <a:pt x="0" y="171450"/>
                </a:lnTo>
                <a:lnTo>
                  <a:pt x="6124" y="217028"/>
                </a:lnTo>
                <a:lnTo>
                  <a:pt x="23407" y="257984"/>
                </a:lnTo>
                <a:lnTo>
                  <a:pt x="50215" y="292684"/>
                </a:lnTo>
                <a:lnTo>
                  <a:pt x="84915" y="319492"/>
                </a:lnTo>
                <a:lnTo>
                  <a:pt x="125871" y="336775"/>
                </a:lnTo>
                <a:lnTo>
                  <a:pt x="171450" y="342900"/>
                </a:lnTo>
                <a:lnTo>
                  <a:pt x="1201280" y="342900"/>
                </a:lnTo>
                <a:lnTo>
                  <a:pt x="1246859" y="336775"/>
                </a:lnTo>
                <a:lnTo>
                  <a:pt x="1287815" y="319492"/>
                </a:lnTo>
                <a:lnTo>
                  <a:pt x="1322514" y="292684"/>
                </a:lnTo>
                <a:lnTo>
                  <a:pt x="1349322" y="257984"/>
                </a:lnTo>
                <a:lnTo>
                  <a:pt x="1366606" y="217028"/>
                </a:lnTo>
                <a:lnTo>
                  <a:pt x="1372730" y="171450"/>
                </a:lnTo>
                <a:lnTo>
                  <a:pt x="1366606" y="125871"/>
                </a:lnTo>
                <a:lnTo>
                  <a:pt x="1349322" y="84915"/>
                </a:lnTo>
                <a:lnTo>
                  <a:pt x="1322514" y="50215"/>
                </a:lnTo>
                <a:lnTo>
                  <a:pt x="1287815" y="23407"/>
                </a:lnTo>
                <a:lnTo>
                  <a:pt x="1246859" y="6124"/>
                </a:lnTo>
                <a:lnTo>
                  <a:pt x="120128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</p:spPr>
        <p:txBody>
          <a:bodyPr wrap="square" lIns="0" tIns="0" rIns="0" bIns="0" rtlCol="0"/>
          <a:lstStyle/>
          <a:p>
            <a:endParaRPr lang="pt-BR" noProof="0" dirty="0">
              <a:solidFill>
                <a:schemeClr val="tx2">
                  <a:lumMod val="20000"/>
                  <a:lumOff val="80000"/>
                </a:schemeClr>
              </a:solidFill>
              <a:highlight>
                <a:srgbClr val="00FFFF"/>
              </a:highlight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416653" y="6031741"/>
            <a:ext cx="727075" cy="13272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pt-BR" sz="750" b="1" noProof="0" dirty="0">
                <a:solidFill>
                  <a:schemeClr val="bg1"/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CLIQUE</a:t>
            </a:r>
            <a:r>
              <a:rPr lang="pt-BR" sz="750" b="1" spc="114" noProof="0" dirty="0">
                <a:solidFill>
                  <a:schemeClr val="bg1"/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pt-BR" sz="750" b="1" spc="-10" noProof="0" dirty="0">
                <a:solidFill>
                  <a:schemeClr val="bg1"/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AQUI!</a:t>
            </a:r>
            <a:endParaRPr lang="pt-BR" sz="750" b="1" noProof="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>
            <a:spLocks noGrp="1"/>
          </p:cNvSpPr>
          <p:nvPr>
            <p:ph type="dt" sz="half" idx="6"/>
          </p:nvPr>
        </p:nvSpPr>
        <p:spPr>
          <a:xfrm>
            <a:off x="3478297" y="10348293"/>
            <a:ext cx="3660775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40"/>
              </a:lnSpc>
              <a:tabLst>
                <a:tab pos="3597910" algn="l"/>
              </a:tabLst>
            </a:pPr>
            <a:r>
              <a:rPr lang="pt-BR" spc="-10" noProof="0" dirty="0"/>
              <a:t>fipecq.org.br</a:t>
            </a:r>
            <a:r>
              <a:rPr lang="pt-BR" noProof="0" dirty="0"/>
              <a:t>	</a:t>
            </a:r>
            <a:endParaRPr lang="pt-BR" sz="1425" b="1" spc="-82" baseline="2923" noProof="0" dirty="0">
              <a:solidFill>
                <a:srgbClr val="000000"/>
              </a:solidFill>
              <a:latin typeface="Roboto Cn"/>
            </a:endParaRPr>
          </a:p>
        </p:txBody>
      </p:sp>
      <p:sp>
        <p:nvSpPr>
          <p:cNvPr id="26" name="object 2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90"/>
              </a:lnSpc>
            </a:pPr>
            <a:r>
              <a:rPr lang="pt-BR" spc="-10" noProof="0" dirty="0"/>
              <a:t>fipecq.org.br</a:t>
            </a:r>
          </a:p>
        </p:txBody>
      </p:sp>
      <p:sp>
        <p:nvSpPr>
          <p:cNvPr id="27" name="object 27"/>
          <p:cNvSpPr txBox="1">
            <a:spLocks noGrp="1"/>
          </p:cNvSpPr>
          <p:nvPr>
            <p:ph type="sldNum" sz="quarter" idx="7"/>
          </p:nvPr>
        </p:nvSpPr>
        <p:spPr>
          <a:xfrm>
            <a:off x="7035465" y="10341267"/>
            <a:ext cx="151765" cy="170179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lang="pt-BR" spc="-50" noProof="0"/>
              <a:t>4</a:t>
            </a:fld>
            <a:endParaRPr lang="pt-BR" spc="-50" noProof="0" dirty="0"/>
          </a:p>
        </p:txBody>
      </p:sp>
      <p:pic>
        <p:nvPicPr>
          <p:cNvPr id="29" name="Imagem 28">
            <a:extLst>
              <a:ext uri="{FF2B5EF4-FFF2-40B4-BE49-F238E27FC236}">
                <a16:creationId xmlns:a16="http://schemas.microsoft.com/office/drawing/2014/main" id="{1979D8E9-012B-04B4-C5CF-1407320912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5" y="10199941"/>
            <a:ext cx="1657581" cy="462332"/>
          </a:xfrm>
          <a:prstGeom prst="rect">
            <a:avLst/>
          </a:prstGeom>
        </p:spPr>
      </p:pic>
      <p:pic>
        <p:nvPicPr>
          <p:cNvPr id="8" name="Imagem 7" descr="Logotipo&#10;&#10;O conteúdo gerado por IA pode estar incorreto.">
            <a:extLst>
              <a:ext uri="{FF2B5EF4-FFF2-40B4-BE49-F238E27FC236}">
                <a16:creationId xmlns:a16="http://schemas.microsoft.com/office/drawing/2014/main" id="{4190A70D-E281-E5A7-862C-2C77B9F11BA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926" y="10098669"/>
            <a:ext cx="1367445" cy="63350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1113</TotalTime>
  <Words>1045</Words>
  <Application>Microsoft Office PowerPoint</Application>
  <PresentationFormat>Personalizar</PresentationFormat>
  <Paragraphs>69</Paragraphs>
  <Slides>4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16" baseType="lpstr">
      <vt:lpstr>Aptos</vt:lpstr>
      <vt:lpstr>Arial</vt:lpstr>
      <vt:lpstr>Arial MT</vt:lpstr>
      <vt:lpstr>Arial Narrow</vt:lpstr>
      <vt:lpstr>Calibri</vt:lpstr>
      <vt:lpstr>Gill Sans MT</vt:lpstr>
      <vt:lpstr>Roboto Cn</vt:lpstr>
      <vt:lpstr>Sego UI</vt:lpstr>
      <vt:lpstr>Segoe UI Semibold</vt:lpstr>
      <vt:lpstr>Segoe UI Variable Display</vt:lpstr>
      <vt:lpstr>Trebuchet MS</vt:lpstr>
      <vt:lpstr>Office Theme</vt:lpstr>
      <vt:lpstr>Informativo</vt:lpstr>
      <vt:lpstr>Informativo FEF</vt:lpstr>
      <vt:lpstr>Informativo FEF</vt:lpstr>
      <vt:lpstr>Informativo FEF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Henrique Morais</dc:creator>
  <cp:lastModifiedBy>gutemberg</cp:lastModifiedBy>
  <cp:revision>54</cp:revision>
  <dcterms:created xsi:type="dcterms:W3CDTF">2025-09-17T14:00:07Z</dcterms:created>
  <dcterms:modified xsi:type="dcterms:W3CDTF">2026-08-12T13:42:51Z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2025-08-11T00:00:00Z</vt:filetime>
  </property>
  <property fmtid="{D5CDD505-2E9C-101B-9397-08002B2CF9AE}" pid="3" name="Creator">
    <vt:lpwstr>PDFium</vt:lpwstr>
  </property>
  <property fmtid="{D5CDD505-2E9C-101B-9397-08002B2CF9AE}" pid="4" name="Producer">
    <vt:lpwstr>PDFium</vt:lpwstr>
  </property>
  <property fmtid="{D5CDD505-2E9C-101B-9397-08002B2CF9AE}" pid="5" name="LastSaved">
    <vt:filetime>2025-08-11T00:00:00Z</vt:filetime>
  </property>
</Properties>
</file>